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omments/comment1.xml" ContentType="application/vnd.openxmlformats-officedocument.presentationml.comment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940" r:id="rId1"/>
  </p:sldMasterIdLst>
  <p:notesMasterIdLst>
    <p:notesMasterId r:id="rId25"/>
  </p:notesMasterIdLst>
  <p:handoutMasterIdLst>
    <p:handoutMasterId r:id="rId26"/>
  </p:handoutMasterIdLst>
  <p:sldIdLst>
    <p:sldId id="262" r:id="rId2"/>
    <p:sldId id="256" r:id="rId3"/>
    <p:sldId id="271" r:id="rId4"/>
    <p:sldId id="272" r:id="rId5"/>
    <p:sldId id="275" r:id="rId6"/>
    <p:sldId id="279" r:id="rId7"/>
    <p:sldId id="281" r:id="rId8"/>
    <p:sldId id="286" r:id="rId9"/>
    <p:sldId id="260" r:id="rId10"/>
    <p:sldId id="259" r:id="rId11"/>
    <p:sldId id="273" r:id="rId12"/>
    <p:sldId id="283" r:id="rId13"/>
    <p:sldId id="270" r:id="rId14"/>
    <p:sldId id="263" r:id="rId15"/>
    <p:sldId id="264" r:id="rId16"/>
    <p:sldId id="290" r:id="rId17"/>
    <p:sldId id="287" r:id="rId18"/>
    <p:sldId id="265" r:id="rId19"/>
    <p:sldId id="291" r:id="rId20"/>
    <p:sldId id="292" r:id="rId21"/>
    <p:sldId id="293" r:id="rId22"/>
    <p:sldId id="294" r:id="rId23"/>
    <p:sldId id="266" r:id="rId24"/>
  </p:sldIdLst>
  <p:sldSz cx="12192000" cy="6858000"/>
  <p:notesSz cx="6858000" cy="9144000"/>
  <p:defaultTextStyle>
    <a:defPPr>
      <a:defRPr lang="en-US"/>
    </a:defPPr>
    <a:lvl1pPr algn="l" defTabSz="457200" rtl="0" fontAlgn="base">
      <a:spcBef>
        <a:spcPct val="0"/>
      </a:spcBef>
      <a:spcAft>
        <a:spcPct val="0"/>
      </a:spcAft>
      <a:defRPr kern="1200">
        <a:solidFill>
          <a:schemeClr val="tx1"/>
        </a:solidFill>
        <a:latin typeface="Tahoma" charset="0"/>
        <a:ea typeface="+mn-ea"/>
        <a:cs typeface="Arial" charset="0"/>
      </a:defRPr>
    </a:lvl1pPr>
    <a:lvl2pPr marL="457200" algn="l" defTabSz="457200" rtl="0" fontAlgn="base">
      <a:spcBef>
        <a:spcPct val="0"/>
      </a:spcBef>
      <a:spcAft>
        <a:spcPct val="0"/>
      </a:spcAft>
      <a:defRPr kern="1200">
        <a:solidFill>
          <a:schemeClr val="tx1"/>
        </a:solidFill>
        <a:latin typeface="Tahoma" charset="0"/>
        <a:ea typeface="+mn-ea"/>
        <a:cs typeface="Arial" charset="0"/>
      </a:defRPr>
    </a:lvl2pPr>
    <a:lvl3pPr marL="914400" algn="l" defTabSz="457200" rtl="0" fontAlgn="base">
      <a:spcBef>
        <a:spcPct val="0"/>
      </a:spcBef>
      <a:spcAft>
        <a:spcPct val="0"/>
      </a:spcAft>
      <a:defRPr kern="1200">
        <a:solidFill>
          <a:schemeClr val="tx1"/>
        </a:solidFill>
        <a:latin typeface="Tahoma" charset="0"/>
        <a:ea typeface="+mn-ea"/>
        <a:cs typeface="Arial" charset="0"/>
      </a:defRPr>
    </a:lvl3pPr>
    <a:lvl4pPr marL="1371600" algn="l" defTabSz="457200" rtl="0" fontAlgn="base">
      <a:spcBef>
        <a:spcPct val="0"/>
      </a:spcBef>
      <a:spcAft>
        <a:spcPct val="0"/>
      </a:spcAft>
      <a:defRPr kern="1200">
        <a:solidFill>
          <a:schemeClr val="tx1"/>
        </a:solidFill>
        <a:latin typeface="Tahoma" charset="0"/>
        <a:ea typeface="+mn-ea"/>
        <a:cs typeface="Arial" charset="0"/>
      </a:defRPr>
    </a:lvl4pPr>
    <a:lvl5pPr marL="1828800" algn="l" defTabSz="457200" rtl="0" fontAlgn="base">
      <a:spcBef>
        <a:spcPct val="0"/>
      </a:spcBef>
      <a:spcAft>
        <a:spcPct val="0"/>
      </a:spcAft>
      <a:defRPr kern="1200">
        <a:solidFill>
          <a:schemeClr val="tx1"/>
        </a:solidFill>
        <a:latin typeface="Tahoma" charset="0"/>
        <a:ea typeface="+mn-ea"/>
        <a:cs typeface="Arial" charset="0"/>
      </a:defRPr>
    </a:lvl5pPr>
    <a:lvl6pPr marL="2286000" algn="l" defTabSz="914400" rtl="0" eaLnBrk="1" latinLnBrk="0" hangingPunct="1">
      <a:defRPr kern="1200">
        <a:solidFill>
          <a:schemeClr val="tx1"/>
        </a:solidFill>
        <a:latin typeface="Tahoma" charset="0"/>
        <a:ea typeface="+mn-ea"/>
        <a:cs typeface="Arial" charset="0"/>
      </a:defRPr>
    </a:lvl6pPr>
    <a:lvl7pPr marL="2743200" algn="l" defTabSz="914400" rtl="0" eaLnBrk="1" latinLnBrk="0" hangingPunct="1">
      <a:defRPr kern="1200">
        <a:solidFill>
          <a:schemeClr val="tx1"/>
        </a:solidFill>
        <a:latin typeface="Tahoma" charset="0"/>
        <a:ea typeface="+mn-ea"/>
        <a:cs typeface="Arial" charset="0"/>
      </a:defRPr>
    </a:lvl7pPr>
    <a:lvl8pPr marL="3200400" algn="l" defTabSz="914400" rtl="0" eaLnBrk="1" latinLnBrk="0" hangingPunct="1">
      <a:defRPr kern="1200">
        <a:solidFill>
          <a:schemeClr val="tx1"/>
        </a:solidFill>
        <a:latin typeface="Tahoma" charset="0"/>
        <a:ea typeface="+mn-ea"/>
        <a:cs typeface="Arial" charset="0"/>
      </a:defRPr>
    </a:lvl8pPr>
    <a:lvl9pPr marL="3657600" algn="l" defTabSz="914400" rtl="0" eaLnBrk="1" latinLnBrk="0" hangingPunct="1">
      <a:defRPr kern="1200">
        <a:solidFill>
          <a:schemeClr val="tx1"/>
        </a:solidFill>
        <a:latin typeface="Tahoma"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non" initials="" lastIdx="8" clrIdx="0"/>
  <p:cmAuthor id="1" name="Microsoft Office User" initials="" lastIdx="1" clrIdx="1"/>
  <p:cmAuthor id="2" name="Jim Campbell" initials="JC" lastIdx="2" clrIdx="2">
    <p:extLst>
      <p:ext uri="{19B8F6BF-5375-455C-9EA6-DF929625EA0E}">
        <p15:presenceInfo xmlns:p15="http://schemas.microsoft.com/office/powerpoint/2012/main" userId="Jim Campbell"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599"/>
    <p:restoredTop sz="86352"/>
  </p:normalViewPr>
  <p:slideViewPr>
    <p:cSldViewPr snapToGrid="0" snapToObjects="1">
      <p:cViewPr>
        <p:scale>
          <a:sx n="106" d="100"/>
          <a:sy n="106" d="100"/>
        </p:scale>
        <p:origin x="816" y="-60"/>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97" d="100"/>
          <a:sy n="97" d="100"/>
        </p:scale>
        <p:origin x="3688" y="2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commentAuthors" Target="commentAuthors.xml"/><Relationship Id="rId30" Type="http://schemas.openxmlformats.org/officeDocument/2006/relationships/theme" Target="theme/theme1.xml"/></Relationships>
</file>

<file path=ppt/comments/comment1.xml><?xml version="1.0" encoding="utf-8"?>
<p:cmLst xmlns:a="http://schemas.openxmlformats.org/drawingml/2006/main" xmlns:r="http://schemas.openxmlformats.org/officeDocument/2006/relationships" xmlns:p="http://schemas.openxmlformats.org/presentationml/2006/main">
  <p:cm authorId="2" dt="2019-04-03T09:45:18.041" idx="1">
    <p:pos x="6451" y="2061"/>
    <p:text>what is meant by 'recourse'</p:text>
    <p:extLst>
      <p:ext uri="{C676402C-5697-4E1C-873F-D02D1690AC5C}">
        <p15:threadingInfo xmlns:p15="http://schemas.microsoft.com/office/powerpoint/2012/main" timeZoneBias="-6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B89F003C-0FDA-4568-835C-5738A33D252B}" type="datetimeFigureOut">
              <a:rPr lang="en-US"/>
              <a:pPr>
                <a:defRPr/>
              </a:pPr>
              <a:t>6/24/2019</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A53CD382-F2DC-4F6E-BD9E-2BD44B853A67}" type="slidenum">
              <a:rPr lang="en-US"/>
              <a:pPr>
                <a:defRPr/>
              </a:pPr>
              <a:t>‹#›</a:t>
            </a:fld>
            <a:endParaRPr lang="en-US"/>
          </a:p>
        </p:txBody>
      </p:sp>
    </p:spTree>
    <p:extLst>
      <p:ext uri="{BB962C8B-B14F-4D97-AF65-F5344CB8AC3E}">
        <p14:creationId xmlns:p14="http://schemas.microsoft.com/office/powerpoint/2010/main" val="29467867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1387577A-EE1A-4118-B91E-BCB74DBC8B7F}" type="datetimeFigureOut">
              <a:rPr lang="en-US"/>
              <a:pPr>
                <a:defRPr/>
              </a:pPr>
              <a:t>6/24/2019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0FB9207E-CCB6-4B65-A040-F2E6AC686142}" type="slidenum">
              <a:rPr lang="en-US"/>
              <a:pPr>
                <a:defRPr/>
              </a:pPr>
              <a:t>‹#›</a:t>
            </a:fld>
            <a:endParaRPr lang="en-US"/>
          </a:p>
        </p:txBody>
      </p:sp>
    </p:spTree>
    <p:extLst>
      <p:ext uri="{BB962C8B-B14F-4D97-AF65-F5344CB8AC3E}">
        <p14:creationId xmlns:p14="http://schemas.microsoft.com/office/powerpoint/2010/main" val="723317054"/>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Arial" charset="0"/>
      </a:defRPr>
    </a:lvl1pPr>
    <a:lvl2pPr marL="457200" algn="l" rtl="0" fontAlgn="base">
      <a:spcBef>
        <a:spcPct val="30000"/>
      </a:spcBef>
      <a:spcAft>
        <a:spcPct val="0"/>
      </a:spcAft>
      <a:defRPr sz="1200" kern="1200">
        <a:solidFill>
          <a:schemeClr val="tx1"/>
        </a:solidFill>
        <a:latin typeface="+mn-lt"/>
        <a:ea typeface="+mn-ea"/>
        <a:cs typeface="Arial" charset="0"/>
      </a:defRPr>
    </a:lvl2pPr>
    <a:lvl3pPr marL="914400" algn="l" rtl="0" fontAlgn="base">
      <a:spcBef>
        <a:spcPct val="30000"/>
      </a:spcBef>
      <a:spcAft>
        <a:spcPct val="0"/>
      </a:spcAft>
      <a:defRPr sz="1200" kern="1200">
        <a:solidFill>
          <a:schemeClr val="tx1"/>
        </a:solidFill>
        <a:latin typeface="+mn-lt"/>
        <a:ea typeface="+mn-ea"/>
        <a:cs typeface="Arial" charset="0"/>
      </a:defRPr>
    </a:lvl3pPr>
    <a:lvl4pPr marL="1371600" algn="l" rtl="0" fontAlgn="base">
      <a:spcBef>
        <a:spcPct val="30000"/>
      </a:spcBef>
      <a:spcAft>
        <a:spcPct val="0"/>
      </a:spcAft>
      <a:defRPr sz="1200" kern="1200">
        <a:solidFill>
          <a:schemeClr val="tx1"/>
        </a:solidFill>
        <a:latin typeface="+mn-lt"/>
        <a:ea typeface="+mn-ea"/>
        <a:cs typeface="Arial" charset="0"/>
      </a:defRPr>
    </a:lvl4pPr>
    <a:lvl5pPr marL="1828800" algn="l" rtl="0" fontAlgn="base">
      <a:spcBef>
        <a:spcPct val="30000"/>
      </a:spcBef>
      <a:spcAft>
        <a:spcPct val="0"/>
      </a:spcAft>
      <a:defRPr sz="1200" kern="1200">
        <a:solidFill>
          <a:schemeClr val="tx1"/>
        </a:solidFill>
        <a:latin typeface="+mn-lt"/>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p:cNvSpPr>
          <p:nvPr>
            <p:ph type="sldImg"/>
          </p:nvPr>
        </p:nvSpPr>
        <p:spPr bwMode="auto">
          <a:noFill/>
          <a:ln>
            <a:solidFill>
              <a:srgbClr val="000000"/>
            </a:solidFill>
            <a:miter lim="800000"/>
            <a:headEnd/>
            <a:tailEnd/>
          </a:ln>
        </p:spPr>
      </p:sp>
      <p:sp>
        <p:nvSpPr>
          <p:cNvPr id="1638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a:p>
        </p:txBody>
      </p:sp>
      <p:sp>
        <p:nvSpPr>
          <p:cNvPr id="1638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C9BF6D5-1B39-4530-B432-6B5D3EEA37E0}" type="slidenum">
              <a:rPr lang="en-US">
                <a:cs typeface="Arial" charset="0"/>
              </a:rPr>
              <a:pPr fontAlgn="base">
                <a:spcBef>
                  <a:spcPct val="0"/>
                </a:spcBef>
                <a:spcAft>
                  <a:spcPct val="0"/>
                </a:spcAft>
              </a:pPr>
              <a:t>1</a:t>
            </a:fld>
            <a:endParaRPr lang="en-US">
              <a:cs typeface="Arial" charset="0"/>
            </a:endParaRPr>
          </a:p>
        </p:txBody>
      </p:sp>
    </p:spTree>
    <p:extLst>
      <p:ext uri="{BB962C8B-B14F-4D97-AF65-F5344CB8AC3E}">
        <p14:creationId xmlns:p14="http://schemas.microsoft.com/office/powerpoint/2010/main" val="31240642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p:cNvSpPr>
          <p:nvPr>
            <p:ph type="sldImg"/>
          </p:nvPr>
        </p:nvSpPr>
        <p:spPr bwMode="auto">
          <a:noFill/>
          <a:ln>
            <a:solidFill>
              <a:srgbClr val="000000"/>
            </a:solidFill>
            <a:miter lim="800000"/>
            <a:headEnd/>
            <a:tailEnd/>
          </a:ln>
        </p:spPr>
      </p:sp>
      <p:sp>
        <p:nvSpPr>
          <p:cNvPr id="25602" name="Notes Placeholder 2"/>
          <p:cNvSpPr>
            <a:spLocks noGrp="1"/>
          </p:cNvSpPr>
          <p:nvPr>
            <p:ph type="body" idx="1"/>
          </p:nvPr>
        </p:nvSpPr>
        <p:spPr bwMode="auto">
          <a:noFill/>
        </p:spPr>
        <p:txBody>
          <a:bodyPr wrap="square" numCol="1" anchor="t" anchorCtr="0" compatLnSpc="1">
            <a:prstTxWarp prst="textNoShape">
              <a:avLst/>
            </a:prstTxWarp>
          </a:bodyPr>
          <a:lstStyle/>
          <a:p>
            <a:pPr>
              <a:lnSpc>
                <a:spcPct val="80000"/>
              </a:lnSpc>
              <a:buFontTx/>
              <a:buNone/>
            </a:pPr>
            <a:endParaRPr lang="en-IE" sz="1200" dirty="0"/>
          </a:p>
          <a:p>
            <a:pPr>
              <a:spcBef>
                <a:spcPct val="0"/>
              </a:spcBef>
            </a:pPr>
            <a:endParaRPr lang="en-GB" dirty="0"/>
          </a:p>
        </p:txBody>
      </p:sp>
      <p:sp>
        <p:nvSpPr>
          <p:cNvPr id="2560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26F09EF-61AA-4983-9B5C-3A9D5AEC7D9B}" type="slidenum">
              <a:rPr lang="en-US">
                <a:cs typeface="Arial" charset="0"/>
              </a:rPr>
              <a:pPr fontAlgn="base">
                <a:spcBef>
                  <a:spcPct val="0"/>
                </a:spcBef>
                <a:spcAft>
                  <a:spcPct val="0"/>
                </a:spcAft>
              </a:pPr>
              <a:t>10</a:t>
            </a:fld>
            <a:endParaRPr lang="en-US">
              <a:cs typeface="Arial" charset="0"/>
            </a:endParaRPr>
          </a:p>
        </p:txBody>
      </p:sp>
    </p:spTree>
    <p:extLst>
      <p:ext uri="{BB962C8B-B14F-4D97-AF65-F5344CB8AC3E}">
        <p14:creationId xmlns:p14="http://schemas.microsoft.com/office/powerpoint/2010/main" val="5201656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0FB9207E-CCB6-4B65-A040-F2E6AC686142}" type="slidenum">
              <a:rPr lang="en-US" smtClean="0"/>
              <a:pPr>
                <a:defRPr/>
              </a:pPr>
              <a:t>11</a:t>
            </a:fld>
            <a:endParaRPr lang="en-US"/>
          </a:p>
        </p:txBody>
      </p:sp>
    </p:spTree>
    <p:extLst>
      <p:ext uri="{BB962C8B-B14F-4D97-AF65-F5344CB8AC3E}">
        <p14:creationId xmlns:p14="http://schemas.microsoft.com/office/powerpoint/2010/main" val="39655165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0FB9207E-CCB6-4B65-A040-F2E6AC686142}" type="slidenum">
              <a:rPr lang="en-US" smtClean="0"/>
              <a:pPr>
                <a:defRPr/>
              </a:pPr>
              <a:t>12</a:t>
            </a:fld>
            <a:endParaRPr lang="en-US"/>
          </a:p>
        </p:txBody>
      </p:sp>
    </p:spTree>
    <p:extLst>
      <p:ext uri="{BB962C8B-B14F-4D97-AF65-F5344CB8AC3E}">
        <p14:creationId xmlns:p14="http://schemas.microsoft.com/office/powerpoint/2010/main" val="37695700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Image Placeholder 1"/>
          <p:cNvSpPr>
            <a:spLocks noGrp="1" noRot="1" noChangeAspect="1"/>
          </p:cNvSpPr>
          <p:nvPr>
            <p:ph type="sldImg"/>
          </p:nvPr>
        </p:nvSpPr>
        <p:spPr bwMode="auto">
          <a:noFill/>
          <a:ln>
            <a:solidFill>
              <a:srgbClr val="000000"/>
            </a:solidFill>
            <a:miter lim="800000"/>
            <a:headEnd/>
            <a:tailEnd/>
          </a:ln>
        </p:spPr>
      </p:sp>
      <p:sp>
        <p:nvSpPr>
          <p:cNvPr id="3072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a:p>
        </p:txBody>
      </p:sp>
      <p:sp>
        <p:nvSpPr>
          <p:cNvPr id="3072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953B205-870F-47DC-82DF-294539C7718D}" type="slidenum">
              <a:rPr lang="en-US">
                <a:cs typeface="Arial" charset="0"/>
              </a:rPr>
              <a:pPr fontAlgn="base">
                <a:spcBef>
                  <a:spcPct val="0"/>
                </a:spcBef>
                <a:spcAft>
                  <a:spcPct val="0"/>
                </a:spcAft>
              </a:pPr>
              <a:t>13</a:t>
            </a:fld>
            <a:endParaRPr lang="en-US">
              <a:cs typeface="Arial" charset="0"/>
            </a:endParaRPr>
          </a:p>
        </p:txBody>
      </p:sp>
    </p:spTree>
    <p:extLst>
      <p:ext uri="{BB962C8B-B14F-4D97-AF65-F5344CB8AC3E}">
        <p14:creationId xmlns:p14="http://schemas.microsoft.com/office/powerpoint/2010/main" val="29174029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p:cNvSpPr>
          <p:nvPr>
            <p:ph type="sldImg"/>
          </p:nvPr>
        </p:nvSpPr>
        <p:spPr bwMode="auto">
          <a:noFill/>
          <a:ln>
            <a:solidFill>
              <a:srgbClr val="000000"/>
            </a:solidFill>
            <a:miter lim="800000"/>
            <a:headEnd/>
            <a:tailEnd/>
          </a:ln>
        </p:spPr>
      </p:sp>
      <p:sp>
        <p:nvSpPr>
          <p:cNvPr id="3379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a:p>
        </p:txBody>
      </p:sp>
      <p:sp>
        <p:nvSpPr>
          <p:cNvPr id="3379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6EB4268-6687-4A42-B189-AA3F272BF373}" type="slidenum">
              <a:rPr lang="en-US">
                <a:cs typeface="Arial" charset="0"/>
              </a:rPr>
              <a:pPr fontAlgn="base">
                <a:spcBef>
                  <a:spcPct val="0"/>
                </a:spcBef>
                <a:spcAft>
                  <a:spcPct val="0"/>
                </a:spcAft>
              </a:pPr>
              <a:t>15</a:t>
            </a:fld>
            <a:endParaRPr lang="en-US">
              <a:cs typeface="Arial" charset="0"/>
            </a:endParaRPr>
          </a:p>
        </p:txBody>
      </p:sp>
    </p:spTree>
    <p:extLst>
      <p:ext uri="{BB962C8B-B14F-4D97-AF65-F5344CB8AC3E}">
        <p14:creationId xmlns:p14="http://schemas.microsoft.com/office/powerpoint/2010/main" val="37593432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bwMode="auto">
          <a:noFill/>
          <a:ln>
            <a:solidFill>
              <a:srgbClr val="000000"/>
            </a:solidFill>
            <a:miter lim="800000"/>
            <a:headEnd/>
            <a:tailEnd/>
          </a:ln>
        </p:spPr>
      </p:sp>
      <p:sp>
        <p:nvSpPr>
          <p:cNvPr id="1843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IE" dirty="0"/>
          </a:p>
        </p:txBody>
      </p:sp>
      <p:sp>
        <p:nvSpPr>
          <p:cNvPr id="1843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B6B84FC-600E-4DE0-982C-BBC3A3F32B62}" type="slidenum">
              <a:rPr lang="en-US">
                <a:cs typeface="Arial" charset="0"/>
              </a:rPr>
              <a:pPr fontAlgn="base">
                <a:spcBef>
                  <a:spcPct val="0"/>
                </a:spcBef>
                <a:spcAft>
                  <a:spcPct val="0"/>
                </a:spcAft>
              </a:pPr>
              <a:t>2</a:t>
            </a:fld>
            <a:endParaRPr lang="en-US">
              <a:cs typeface="Arial" charset="0"/>
            </a:endParaRPr>
          </a:p>
        </p:txBody>
      </p:sp>
    </p:spTree>
    <p:extLst>
      <p:ext uri="{BB962C8B-B14F-4D97-AF65-F5344CB8AC3E}">
        <p14:creationId xmlns:p14="http://schemas.microsoft.com/office/powerpoint/2010/main" val="4747168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p:cNvSpPr>
          <p:nvPr>
            <p:ph type="sldImg"/>
          </p:nvPr>
        </p:nvSpPr>
        <p:spPr bwMode="auto">
          <a:noFill/>
          <a:ln>
            <a:solidFill>
              <a:srgbClr val="000000"/>
            </a:solidFill>
            <a:miter lim="800000"/>
            <a:headEnd/>
            <a:tailEnd/>
          </a:ln>
        </p:spPr>
      </p:sp>
      <p:sp>
        <p:nvSpPr>
          <p:cNvPr id="2048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a:p>
        </p:txBody>
      </p:sp>
      <p:sp>
        <p:nvSpPr>
          <p:cNvPr id="2048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1198FAD-9EF0-480A-85F8-670E3D7C42E6}" type="slidenum">
              <a:rPr lang="en-US">
                <a:cs typeface="Arial" charset="0"/>
              </a:rPr>
              <a:pPr fontAlgn="base">
                <a:spcBef>
                  <a:spcPct val="0"/>
                </a:spcBef>
                <a:spcAft>
                  <a:spcPct val="0"/>
                </a:spcAft>
              </a:pPr>
              <a:t>3</a:t>
            </a:fld>
            <a:endParaRPr lang="en-US">
              <a:cs typeface="Arial" charset="0"/>
            </a:endParaRPr>
          </a:p>
        </p:txBody>
      </p:sp>
    </p:spTree>
    <p:extLst>
      <p:ext uri="{BB962C8B-B14F-4D97-AF65-F5344CB8AC3E}">
        <p14:creationId xmlns:p14="http://schemas.microsoft.com/office/powerpoint/2010/main" val="42547054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0FB9207E-CCB6-4B65-A040-F2E6AC686142}" type="slidenum">
              <a:rPr lang="en-US" smtClean="0"/>
              <a:pPr>
                <a:defRPr/>
              </a:pPr>
              <a:t>4</a:t>
            </a:fld>
            <a:endParaRPr lang="en-US"/>
          </a:p>
        </p:txBody>
      </p:sp>
    </p:spTree>
    <p:extLst>
      <p:ext uri="{BB962C8B-B14F-4D97-AF65-F5344CB8AC3E}">
        <p14:creationId xmlns:p14="http://schemas.microsoft.com/office/powerpoint/2010/main" val="38092030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0FB9207E-CCB6-4B65-A040-F2E6AC686142}" type="slidenum">
              <a:rPr lang="en-US" smtClean="0"/>
              <a:pPr>
                <a:defRPr/>
              </a:pPr>
              <a:t>5</a:t>
            </a:fld>
            <a:endParaRPr lang="en-US"/>
          </a:p>
        </p:txBody>
      </p:sp>
    </p:spTree>
    <p:extLst>
      <p:ext uri="{BB962C8B-B14F-4D97-AF65-F5344CB8AC3E}">
        <p14:creationId xmlns:p14="http://schemas.microsoft.com/office/powerpoint/2010/main" val="6449913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endParaRPr lang="en-IE" dirty="0"/>
          </a:p>
        </p:txBody>
      </p:sp>
      <p:sp>
        <p:nvSpPr>
          <p:cNvPr id="4" name="Slide Number Placeholder 3"/>
          <p:cNvSpPr>
            <a:spLocks noGrp="1"/>
          </p:cNvSpPr>
          <p:nvPr>
            <p:ph type="sldNum" sz="quarter" idx="5"/>
          </p:nvPr>
        </p:nvSpPr>
        <p:spPr/>
        <p:txBody>
          <a:bodyPr/>
          <a:lstStyle/>
          <a:p>
            <a:pPr>
              <a:defRPr/>
            </a:pPr>
            <a:fld id="{0FB9207E-CCB6-4B65-A040-F2E6AC686142}" type="slidenum">
              <a:rPr lang="en-US" smtClean="0"/>
              <a:pPr>
                <a:defRPr/>
              </a:pPr>
              <a:t>6</a:t>
            </a:fld>
            <a:endParaRPr lang="en-US"/>
          </a:p>
        </p:txBody>
      </p:sp>
    </p:spTree>
    <p:extLst>
      <p:ext uri="{BB962C8B-B14F-4D97-AF65-F5344CB8AC3E}">
        <p14:creationId xmlns:p14="http://schemas.microsoft.com/office/powerpoint/2010/main" val="614893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p:cNvSpPr>
          <p:nvPr>
            <p:ph type="sldImg"/>
          </p:nvPr>
        </p:nvSpPr>
        <p:spPr bwMode="auto">
          <a:noFill/>
          <a:ln>
            <a:solidFill>
              <a:srgbClr val="000000"/>
            </a:solidFill>
            <a:miter lim="800000"/>
            <a:headEnd/>
            <a:tailEnd/>
          </a:ln>
        </p:spPr>
      </p:sp>
      <p:sp>
        <p:nvSpPr>
          <p:cNvPr id="25602" name="Notes Placeholder 2"/>
          <p:cNvSpPr>
            <a:spLocks noGrp="1"/>
          </p:cNvSpPr>
          <p:nvPr>
            <p:ph type="body" idx="1"/>
          </p:nvPr>
        </p:nvSpPr>
        <p:spPr bwMode="auto">
          <a:noFill/>
        </p:spPr>
        <p:txBody>
          <a:bodyPr wrap="square" numCol="1" anchor="t" anchorCtr="0" compatLnSpc="1">
            <a:prstTxWarp prst="textNoShape">
              <a:avLst/>
            </a:prstTxWarp>
          </a:bodyPr>
          <a:lstStyle/>
          <a:p>
            <a:pPr>
              <a:lnSpc>
                <a:spcPct val="80000"/>
              </a:lnSpc>
              <a:buFontTx/>
              <a:buNone/>
            </a:pPr>
            <a:endParaRPr lang="en-IE" sz="1200" dirty="0"/>
          </a:p>
          <a:p>
            <a:pPr>
              <a:spcBef>
                <a:spcPct val="0"/>
              </a:spcBef>
            </a:pPr>
            <a:endParaRPr lang="en-GB" dirty="0"/>
          </a:p>
        </p:txBody>
      </p:sp>
      <p:sp>
        <p:nvSpPr>
          <p:cNvPr id="2560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26F09EF-61AA-4983-9B5C-3A9D5AEC7D9B}" type="slidenum">
              <a:rPr lang="en-US">
                <a:cs typeface="Arial" charset="0"/>
              </a:rPr>
              <a:pPr fontAlgn="base">
                <a:spcBef>
                  <a:spcPct val="0"/>
                </a:spcBef>
                <a:spcAft>
                  <a:spcPct val="0"/>
                </a:spcAft>
              </a:pPr>
              <a:t>7</a:t>
            </a:fld>
            <a:endParaRPr lang="en-US">
              <a:cs typeface="Arial" charset="0"/>
            </a:endParaRPr>
          </a:p>
        </p:txBody>
      </p:sp>
    </p:spTree>
    <p:extLst>
      <p:ext uri="{BB962C8B-B14F-4D97-AF65-F5344CB8AC3E}">
        <p14:creationId xmlns:p14="http://schemas.microsoft.com/office/powerpoint/2010/main" val="37554086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p:cNvSpPr>
          <p:nvPr>
            <p:ph type="sldImg"/>
          </p:nvPr>
        </p:nvSpPr>
        <p:spPr bwMode="auto">
          <a:noFill/>
          <a:ln>
            <a:solidFill>
              <a:srgbClr val="000000"/>
            </a:solidFill>
            <a:miter lim="800000"/>
            <a:headEnd/>
            <a:tailEnd/>
          </a:ln>
        </p:spPr>
      </p:sp>
      <p:sp>
        <p:nvSpPr>
          <p:cNvPr id="25602" name="Notes Placeholder 2"/>
          <p:cNvSpPr>
            <a:spLocks noGrp="1"/>
          </p:cNvSpPr>
          <p:nvPr>
            <p:ph type="body" idx="1"/>
          </p:nvPr>
        </p:nvSpPr>
        <p:spPr bwMode="auto">
          <a:noFill/>
        </p:spPr>
        <p:txBody>
          <a:bodyPr wrap="square" numCol="1" anchor="t" anchorCtr="0" compatLnSpc="1">
            <a:prstTxWarp prst="textNoShape">
              <a:avLst/>
            </a:prstTxWarp>
          </a:bodyPr>
          <a:lstStyle/>
          <a:p>
            <a:pPr>
              <a:lnSpc>
                <a:spcPct val="80000"/>
              </a:lnSpc>
              <a:buFontTx/>
              <a:buNone/>
            </a:pPr>
            <a:endParaRPr lang="en-IE" sz="1200" dirty="0"/>
          </a:p>
          <a:p>
            <a:pPr>
              <a:spcBef>
                <a:spcPct val="0"/>
              </a:spcBef>
            </a:pPr>
            <a:endParaRPr lang="en-GB" dirty="0"/>
          </a:p>
        </p:txBody>
      </p:sp>
      <p:sp>
        <p:nvSpPr>
          <p:cNvPr id="2560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26F09EF-61AA-4983-9B5C-3A9D5AEC7D9B}" type="slidenum">
              <a:rPr lang="en-US">
                <a:cs typeface="Arial" charset="0"/>
              </a:rPr>
              <a:pPr fontAlgn="base">
                <a:spcBef>
                  <a:spcPct val="0"/>
                </a:spcBef>
                <a:spcAft>
                  <a:spcPct val="0"/>
                </a:spcAft>
              </a:pPr>
              <a:t>8</a:t>
            </a:fld>
            <a:endParaRPr lang="en-US">
              <a:cs typeface="Arial" charset="0"/>
            </a:endParaRPr>
          </a:p>
        </p:txBody>
      </p:sp>
    </p:spTree>
    <p:extLst>
      <p:ext uri="{BB962C8B-B14F-4D97-AF65-F5344CB8AC3E}">
        <p14:creationId xmlns:p14="http://schemas.microsoft.com/office/powerpoint/2010/main" val="1553793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p:cNvSpPr>
          <p:nvPr>
            <p:ph type="sldImg"/>
          </p:nvPr>
        </p:nvSpPr>
        <p:spPr bwMode="auto">
          <a:noFill/>
          <a:ln>
            <a:solidFill>
              <a:srgbClr val="000000"/>
            </a:solidFill>
            <a:miter lim="800000"/>
            <a:headEnd/>
            <a:tailEnd/>
          </a:ln>
        </p:spPr>
      </p:sp>
      <p:sp>
        <p:nvSpPr>
          <p:cNvPr id="23554"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lang="en-GB" sz="1200" dirty="0"/>
          </a:p>
          <a:p>
            <a:pPr>
              <a:spcBef>
                <a:spcPct val="0"/>
              </a:spcBef>
            </a:pPr>
            <a:endParaRPr lang="en-US" dirty="0"/>
          </a:p>
        </p:txBody>
      </p:sp>
      <p:sp>
        <p:nvSpPr>
          <p:cNvPr id="2355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4D77F58-ABE2-4C67-8D64-49C59CBCC088}" type="slidenum">
              <a:rPr lang="en-US">
                <a:cs typeface="Arial" charset="0"/>
              </a:rPr>
              <a:pPr fontAlgn="base">
                <a:spcBef>
                  <a:spcPct val="0"/>
                </a:spcBef>
                <a:spcAft>
                  <a:spcPct val="0"/>
                </a:spcAft>
              </a:pPr>
              <a:t>9</a:t>
            </a:fld>
            <a:endParaRPr lang="en-US">
              <a:cs typeface="Arial" charset="0"/>
            </a:endParaRPr>
          </a:p>
        </p:txBody>
      </p:sp>
    </p:spTree>
    <p:extLst>
      <p:ext uri="{BB962C8B-B14F-4D97-AF65-F5344CB8AC3E}">
        <p14:creationId xmlns:p14="http://schemas.microsoft.com/office/powerpoint/2010/main" val="63773195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a:t>Click to edit Master title style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E9AA7758-EAF2-4D58-8B46-0E0ABF52A721}" type="datetimeFigureOut">
              <a:rPr lang="en-US" smtClean="0"/>
              <a:pPr/>
              <a:t>6/24/2019</a:t>
            </a:fld>
            <a:endParaRPr lang="en-GB"/>
          </a:p>
        </p:txBody>
      </p:sp>
      <p:sp>
        <p:nvSpPr>
          <p:cNvPr id="5" name="Footer Placeholder 4"/>
          <p:cNvSpPr>
            <a:spLocks noGrp="1"/>
          </p:cNvSpPr>
          <p:nvPr>
            <p:ph type="ftr" sz="quarter" idx="11"/>
          </p:nvPr>
        </p:nvSpPr>
        <p:spPr>
          <a:xfrm>
            <a:off x="1371600" y="4323845"/>
            <a:ext cx="6400800" cy="365125"/>
          </a:xfrm>
        </p:spPr>
        <p:txBody>
          <a:bodyPr/>
          <a:lstStyle/>
          <a:p>
            <a:endParaRPr lang="en-GB"/>
          </a:p>
        </p:txBody>
      </p:sp>
      <p:sp>
        <p:nvSpPr>
          <p:cNvPr id="6" name="Slide Number Placeholder 5"/>
          <p:cNvSpPr>
            <a:spLocks noGrp="1"/>
          </p:cNvSpPr>
          <p:nvPr>
            <p:ph type="sldNum" sz="quarter" idx="12"/>
          </p:nvPr>
        </p:nvSpPr>
        <p:spPr>
          <a:xfrm>
            <a:off x="8077200" y="1430866"/>
            <a:ext cx="2743200" cy="365125"/>
          </a:xfrm>
        </p:spPr>
        <p:txBody>
          <a:bodyPr/>
          <a:lstStyle/>
          <a:p>
            <a:fld id="{A7F50D50-87DC-44ED-91B6-B344E76A4412}" type="slidenum">
              <a:rPr lang="en-GB" smtClean="0"/>
              <a:pPr/>
              <a:t>‹#›</a:t>
            </a:fld>
            <a:endParaRPr lang="en-GB"/>
          </a:p>
        </p:txBody>
      </p:sp>
    </p:spTree>
    <p:extLst>
      <p:ext uri="{BB962C8B-B14F-4D97-AF65-F5344CB8AC3E}">
        <p14:creationId xmlns:p14="http://schemas.microsoft.com/office/powerpoint/2010/main" val="37258557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9800620-BA94-435F-843C-5669BA09E21D}" type="datetimeFigureOut">
              <a:rPr lang="en-US" smtClean="0"/>
              <a:pPr/>
              <a:t>6/24/2019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1668F17-4FAD-4A76-8BA8-6E108A4EC20D}" type="slidenum">
              <a:rPr lang="en-GB" smtClean="0"/>
              <a:pPr/>
              <a:t>‹#›</a:t>
            </a:fld>
            <a:endParaRPr lang="en-GB"/>
          </a:p>
        </p:txBody>
      </p:sp>
    </p:spTree>
    <p:extLst>
      <p:ext uri="{BB962C8B-B14F-4D97-AF65-F5344CB8AC3E}">
        <p14:creationId xmlns:p14="http://schemas.microsoft.com/office/powerpoint/2010/main" val="3151841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19800620-BA94-435F-843C-5669BA09E21D}" type="datetimeFigureOut">
              <a:rPr lang="en-US" smtClean="0"/>
              <a:pPr/>
              <a:t>6/24/2019</a:t>
            </a:fld>
            <a:endParaRPr lang="en-GB"/>
          </a:p>
        </p:txBody>
      </p:sp>
      <p:sp>
        <p:nvSpPr>
          <p:cNvPr id="6" name="Footer Placeholder 5"/>
          <p:cNvSpPr>
            <a:spLocks noGrp="1"/>
          </p:cNvSpPr>
          <p:nvPr>
            <p:ph type="ftr" sz="quarter" idx="11"/>
          </p:nvPr>
        </p:nvSpPr>
        <p:spPr>
          <a:xfrm>
            <a:off x="685800" y="379941"/>
            <a:ext cx="6991492" cy="365125"/>
          </a:xfrm>
        </p:spPr>
        <p:txBody>
          <a:bodyPr/>
          <a:lstStyle/>
          <a:p>
            <a:endParaRPr lang="en-GB"/>
          </a:p>
        </p:txBody>
      </p:sp>
      <p:sp>
        <p:nvSpPr>
          <p:cNvPr id="7" name="Slide Number Placeholder 6"/>
          <p:cNvSpPr>
            <a:spLocks noGrp="1"/>
          </p:cNvSpPr>
          <p:nvPr>
            <p:ph type="sldNum" sz="quarter" idx="12"/>
          </p:nvPr>
        </p:nvSpPr>
        <p:spPr>
          <a:xfrm>
            <a:off x="10862452" y="381000"/>
            <a:ext cx="643748" cy="365125"/>
          </a:xfrm>
        </p:spPr>
        <p:txBody>
          <a:bodyPr/>
          <a:lstStyle/>
          <a:p>
            <a:fld id="{F1668F17-4FAD-4A76-8BA8-6E108A4EC20D}" type="slidenum">
              <a:rPr lang="en-GB" smtClean="0"/>
              <a:pPr/>
              <a:t>‹#›</a:t>
            </a:fld>
            <a:endParaRPr lang="en-GB"/>
          </a:p>
        </p:txBody>
      </p:sp>
    </p:spTree>
    <p:extLst>
      <p:ext uri="{BB962C8B-B14F-4D97-AF65-F5344CB8AC3E}">
        <p14:creationId xmlns:p14="http://schemas.microsoft.com/office/powerpoint/2010/main" val="28001134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3" name="Picture 12"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19800620-BA94-435F-843C-5669BA09E21D}" type="datetimeFigureOut">
              <a:rPr lang="en-US" smtClean="0"/>
              <a:pPr/>
              <a:t>6/24/2019</a:t>
            </a:fld>
            <a:endParaRPr lang="en-GB"/>
          </a:p>
        </p:txBody>
      </p:sp>
      <p:sp>
        <p:nvSpPr>
          <p:cNvPr id="6" name="Footer Placeholder 5"/>
          <p:cNvSpPr>
            <a:spLocks noGrp="1"/>
          </p:cNvSpPr>
          <p:nvPr>
            <p:ph type="ftr" sz="quarter" idx="11"/>
          </p:nvPr>
        </p:nvSpPr>
        <p:spPr>
          <a:xfrm>
            <a:off x="685800" y="379941"/>
            <a:ext cx="6991492" cy="365125"/>
          </a:xfrm>
        </p:spPr>
        <p:txBody>
          <a:bodyPr/>
          <a:lstStyle/>
          <a:p>
            <a:endParaRPr lang="en-GB"/>
          </a:p>
        </p:txBody>
      </p:sp>
      <p:sp>
        <p:nvSpPr>
          <p:cNvPr id="7" name="Slide Number Placeholder 6"/>
          <p:cNvSpPr>
            <a:spLocks noGrp="1"/>
          </p:cNvSpPr>
          <p:nvPr>
            <p:ph type="sldNum" sz="quarter" idx="12"/>
          </p:nvPr>
        </p:nvSpPr>
        <p:spPr>
          <a:xfrm>
            <a:off x="10862452" y="381000"/>
            <a:ext cx="643748" cy="365125"/>
          </a:xfrm>
        </p:spPr>
        <p:txBody>
          <a:bodyPr/>
          <a:lstStyle/>
          <a:p>
            <a:fld id="{F1668F17-4FAD-4A76-8BA8-6E108A4EC20D}" type="slidenum">
              <a:rPr lang="en-GB" smtClean="0"/>
              <a:pPr/>
              <a:t>‹#›</a:t>
            </a:fld>
            <a:endParaRPr lang="en-GB"/>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5091084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19800620-BA94-435F-843C-5669BA09E21D}" type="datetimeFigureOut">
              <a:rPr lang="en-US" smtClean="0"/>
              <a:pPr/>
              <a:t>6/24/2019</a:t>
            </a:fld>
            <a:endParaRPr lang="en-GB"/>
          </a:p>
        </p:txBody>
      </p:sp>
      <p:sp>
        <p:nvSpPr>
          <p:cNvPr id="6" name="Footer Placeholder 5"/>
          <p:cNvSpPr>
            <a:spLocks noGrp="1"/>
          </p:cNvSpPr>
          <p:nvPr>
            <p:ph type="ftr" sz="quarter" idx="11"/>
          </p:nvPr>
        </p:nvSpPr>
        <p:spPr>
          <a:xfrm>
            <a:off x="685800" y="378883"/>
            <a:ext cx="6991492" cy="365125"/>
          </a:xfrm>
        </p:spPr>
        <p:txBody>
          <a:bodyPr/>
          <a:lstStyle/>
          <a:p>
            <a:endParaRPr lang="en-GB"/>
          </a:p>
        </p:txBody>
      </p:sp>
      <p:sp>
        <p:nvSpPr>
          <p:cNvPr id="7" name="Slide Number Placeholder 6"/>
          <p:cNvSpPr>
            <a:spLocks noGrp="1"/>
          </p:cNvSpPr>
          <p:nvPr>
            <p:ph type="sldNum" sz="quarter" idx="12"/>
          </p:nvPr>
        </p:nvSpPr>
        <p:spPr>
          <a:xfrm>
            <a:off x="10862452" y="381000"/>
            <a:ext cx="643748" cy="365125"/>
          </a:xfrm>
        </p:spPr>
        <p:txBody>
          <a:bodyPr/>
          <a:lstStyle/>
          <a:p>
            <a:fld id="{F1668F17-4FAD-4A76-8BA8-6E108A4EC20D}" type="slidenum">
              <a:rPr lang="en-GB" smtClean="0"/>
              <a:pPr/>
              <a:t>‹#›</a:t>
            </a:fld>
            <a:endParaRPr lang="en-GB"/>
          </a:p>
        </p:txBody>
      </p:sp>
    </p:spTree>
    <p:extLst>
      <p:ext uri="{BB962C8B-B14F-4D97-AF65-F5344CB8AC3E}">
        <p14:creationId xmlns:p14="http://schemas.microsoft.com/office/powerpoint/2010/main" val="8453220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19800620-BA94-435F-843C-5669BA09E21D}" type="datetimeFigureOut">
              <a:rPr lang="en-US" smtClean="0"/>
              <a:pPr/>
              <a:t>6/24/2019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1668F17-4FAD-4A76-8BA8-6E108A4EC20D}" type="slidenum">
              <a:rPr lang="en-GB" smtClean="0"/>
              <a:pPr/>
              <a:t>‹#›</a:t>
            </a:fld>
            <a:endParaRPr lang="en-GB"/>
          </a:p>
        </p:txBody>
      </p:sp>
    </p:spTree>
    <p:extLst>
      <p:ext uri="{BB962C8B-B14F-4D97-AF65-F5344CB8AC3E}">
        <p14:creationId xmlns:p14="http://schemas.microsoft.com/office/powerpoint/2010/main" val="11964774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19800620-BA94-435F-843C-5669BA09E21D}" type="datetimeFigureOut">
              <a:rPr lang="en-US" smtClean="0"/>
              <a:pPr/>
              <a:t>6/24/2019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1668F17-4FAD-4A76-8BA8-6E108A4EC20D}" type="slidenum">
              <a:rPr lang="en-GB" smtClean="0"/>
              <a:pPr/>
              <a:t>‹#›</a:t>
            </a:fld>
            <a:endParaRPr lang="en-GB"/>
          </a:p>
        </p:txBody>
      </p:sp>
    </p:spTree>
    <p:extLst>
      <p:ext uri="{BB962C8B-B14F-4D97-AF65-F5344CB8AC3E}">
        <p14:creationId xmlns:p14="http://schemas.microsoft.com/office/powerpoint/2010/main" val="22724459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9800620-BA94-435F-843C-5669BA09E21D}" type="datetimeFigureOut">
              <a:rPr lang="en-US" smtClean="0"/>
              <a:pPr/>
              <a:t>6/24/2019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1668F17-4FAD-4A76-8BA8-6E108A4EC20D}" type="slidenum">
              <a:rPr lang="en-GB" smtClean="0"/>
              <a:pPr/>
              <a:t>‹#›</a:t>
            </a:fld>
            <a:endParaRPr lang="en-GB"/>
          </a:p>
        </p:txBody>
      </p:sp>
    </p:spTree>
    <p:extLst>
      <p:ext uri="{BB962C8B-B14F-4D97-AF65-F5344CB8AC3E}">
        <p14:creationId xmlns:p14="http://schemas.microsoft.com/office/powerpoint/2010/main" val="37043756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19800620-BA94-435F-843C-5669BA09E21D}" type="datetimeFigureOut">
              <a:rPr lang="en-US" smtClean="0"/>
              <a:pPr/>
              <a:t>6/24/2019</a:t>
            </a:fld>
            <a:endParaRPr lang="en-GB"/>
          </a:p>
        </p:txBody>
      </p:sp>
      <p:sp>
        <p:nvSpPr>
          <p:cNvPr id="5" name="Footer Placeholder 4"/>
          <p:cNvSpPr>
            <a:spLocks noGrp="1"/>
          </p:cNvSpPr>
          <p:nvPr>
            <p:ph type="ftr" sz="quarter" idx="11"/>
          </p:nvPr>
        </p:nvSpPr>
        <p:spPr>
          <a:xfrm>
            <a:off x="685800" y="381000"/>
            <a:ext cx="6991492" cy="365125"/>
          </a:xfrm>
        </p:spPr>
        <p:txBody>
          <a:bodyPr/>
          <a:lstStyle/>
          <a:p>
            <a:endParaRPr lang="en-GB"/>
          </a:p>
        </p:txBody>
      </p:sp>
      <p:sp>
        <p:nvSpPr>
          <p:cNvPr id="6" name="Slide Number Placeholder 5"/>
          <p:cNvSpPr>
            <a:spLocks noGrp="1"/>
          </p:cNvSpPr>
          <p:nvPr>
            <p:ph type="sldNum" sz="quarter" idx="12"/>
          </p:nvPr>
        </p:nvSpPr>
        <p:spPr>
          <a:xfrm>
            <a:off x="10862452" y="381000"/>
            <a:ext cx="643748" cy="365125"/>
          </a:xfrm>
        </p:spPr>
        <p:txBody>
          <a:bodyPr/>
          <a:lstStyle/>
          <a:p>
            <a:fld id="{F1668F17-4FAD-4A76-8BA8-6E108A4EC20D}" type="slidenum">
              <a:rPr lang="en-GB" smtClean="0"/>
              <a:pPr/>
              <a:t>‹#›</a:t>
            </a:fld>
            <a:endParaRPr lang="en-GB"/>
          </a:p>
        </p:txBody>
      </p:sp>
    </p:spTree>
    <p:extLst>
      <p:ext uri="{BB962C8B-B14F-4D97-AF65-F5344CB8AC3E}">
        <p14:creationId xmlns:p14="http://schemas.microsoft.com/office/powerpoint/2010/main" val="17373490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9800620-BA94-435F-843C-5669BA09E21D}" type="datetimeFigureOut">
              <a:rPr lang="en-US" smtClean="0"/>
              <a:pPr/>
              <a:t>6/24/2019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1668F17-4FAD-4A76-8BA8-6E108A4EC20D}" type="slidenum">
              <a:rPr lang="en-GB" smtClean="0"/>
              <a:pPr/>
              <a:t>‹#›</a:t>
            </a:fld>
            <a:endParaRPr lang="en-GB"/>
          </a:p>
        </p:txBody>
      </p:sp>
    </p:spTree>
    <p:extLst>
      <p:ext uri="{BB962C8B-B14F-4D97-AF65-F5344CB8AC3E}">
        <p14:creationId xmlns:p14="http://schemas.microsoft.com/office/powerpoint/2010/main" val="39446063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n-US"/>
              <a:t>Click to edit Master title style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D4C91DD5-4554-495C-AB6C-2BAA1842A41D}" type="datetimeFigureOut">
              <a:rPr lang="en-US" smtClean="0"/>
              <a:pPr/>
              <a:t>6/24/2019</a:t>
            </a:fld>
            <a:endParaRPr lang="en-GB"/>
          </a:p>
        </p:txBody>
      </p:sp>
      <p:sp>
        <p:nvSpPr>
          <p:cNvPr id="5" name="Footer Placeholder 4"/>
          <p:cNvSpPr>
            <a:spLocks noGrp="1"/>
          </p:cNvSpPr>
          <p:nvPr>
            <p:ph type="ftr" sz="quarter" idx="11"/>
          </p:nvPr>
        </p:nvSpPr>
        <p:spPr>
          <a:xfrm>
            <a:off x="685800" y="381001"/>
            <a:ext cx="6991492" cy="364065"/>
          </a:xfrm>
        </p:spPr>
        <p:txBody>
          <a:bodyPr/>
          <a:lstStyle/>
          <a:p>
            <a:endParaRPr lang="en-GB"/>
          </a:p>
        </p:txBody>
      </p:sp>
      <p:sp>
        <p:nvSpPr>
          <p:cNvPr id="6" name="Slide Number Placeholder 5"/>
          <p:cNvSpPr>
            <a:spLocks noGrp="1"/>
          </p:cNvSpPr>
          <p:nvPr>
            <p:ph type="sldNum" sz="quarter" idx="12"/>
          </p:nvPr>
        </p:nvSpPr>
        <p:spPr>
          <a:xfrm>
            <a:off x="10862452" y="381000"/>
            <a:ext cx="643748" cy="365125"/>
          </a:xfrm>
        </p:spPr>
        <p:txBody>
          <a:bodyPr/>
          <a:lstStyle/>
          <a:p>
            <a:fld id="{E379FCE3-F1BB-48AA-8C41-0818B1B89368}" type="slidenum">
              <a:rPr lang="en-GB" smtClean="0"/>
              <a:pPr/>
              <a:t>‹#›</a:t>
            </a:fld>
            <a:endParaRPr lang="en-GB"/>
          </a:p>
        </p:txBody>
      </p:sp>
    </p:spTree>
    <p:extLst>
      <p:ext uri="{BB962C8B-B14F-4D97-AF65-F5344CB8AC3E}">
        <p14:creationId xmlns:p14="http://schemas.microsoft.com/office/powerpoint/2010/main" val="14967024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9800620-BA94-435F-843C-5669BA09E21D}" type="datetimeFigureOut">
              <a:rPr lang="en-US" smtClean="0"/>
              <a:pPr/>
              <a:t>6/24/2019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1668F17-4FAD-4A76-8BA8-6E108A4EC20D}" type="slidenum">
              <a:rPr lang="en-GB" smtClean="0"/>
              <a:pPr/>
              <a:t>‹#›</a:t>
            </a:fld>
            <a:endParaRPr lang="en-GB"/>
          </a:p>
        </p:txBody>
      </p:sp>
    </p:spTree>
    <p:extLst>
      <p:ext uri="{BB962C8B-B14F-4D97-AF65-F5344CB8AC3E}">
        <p14:creationId xmlns:p14="http://schemas.microsoft.com/office/powerpoint/2010/main" val="15594609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85800" y="3132666"/>
            <a:ext cx="5311775" cy="308601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3132666"/>
            <a:ext cx="5334000" cy="308601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9800620-BA94-435F-843C-5669BA09E21D}" type="datetimeFigureOut">
              <a:rPr lang="en-US" smtClean="0"/>
              <a:pPr/>
              <a:t>6/24/2019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1668F17-4FAD-4A76-8BA8-6E108A4EC20D}" type="slidenum">
              <a:rPr lang="en-GB" smtClean="0"/>
              <a:pPr/>
              <a:t>‹#›</a:t>
            </a:fld>
            <a:endParaRPr lang="en-GB"/>
          </a:p>
        </p:txBody>
      </p:sp>
    </p:spTree>
    <p:extLst>
      <p:ext uri="{BB962C8B-B14F-4D97-AF65-F5344CB8AC3E}">
        <p14:creationId xmlns:p14="http://schemas.microsoft.com/office/powerpoint/2010/main" val="8019035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4936AD5-18A5-4CF4-B55D-B85DB221844D}" type="datetimeFigureOut">
              <a:rPr lang="en-US" smtClean="0"/>
              <a:pPr/>
              <a:t>6/24/2019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D174FB51-D2AD-49AF-A6EA-E3B832BD605C}" type="slidenum">
              <a:rPr lang="en-GB" smtClean="0"/>
              <a:pPr/>
              <a:t>‹#›</a:t>
            </a:fld>
            <a:endParaRPr lang="en-GB"/>
          </a:p>
        </p:txBody>
      </p:sp>
    </p:spTree>
    <p:extLst>
      <p:ext uri="{BB962C8B-B14F-4D97-AF65-F5344CB8AC3E}">
        <p14:creationId xmlns:p14="http://schemas.microsoft.com/office/powerpoint/2010/main" val="18779776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70B2D31-28DC-4615-B773-58B18CE0063E}" type="datetimeFigureOut">
              <a:rPr lang="en-US" smtClean="0"/>
              <a:pPr/>
              <a:t>6/24/2019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CCCFD880-0294-47CF-B396-76E691C4A611}" type="slidenum">
              <a:rPr lang="en-GB" smtClean="0"/>
              <a:pPr/>
              <a:t>‹#›</a:t>
            </a:fld>
            <a:endParaRPr lang="en-GB"/>
          </a:p>
        </p:txBody>
      </p:sp>
    </p:spTree>
    <p:extLst>
      <p:ext uri="{BB962C8B-B14F-4D97-AF65-F5344CB8AC3E}">
        <p14:creationId xmlns:p14="http://schemas.microsoft.com/office/powerpoint/2010/main" val="8033045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a:t>Click to edit Master title style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9800620-BA94-435F-843C-5669BA09E21D}" type="datetimeFigureOut">
              <a:rPr lang="en-US" smtClean="0"/>
              <a:pPr/>
              <a:t>6/24/2019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1668F17-4FAD-4A76-8BA8-6E108A4EC20D}" type="slidenum">
              <a:rPr lang="en-GB" smtClean="0"/>
              <a:pPr/>
              <a:t>‹#›</a:t>
            </a:fld>
            <a:endParaRPr lang="en-GB"/>
          </a:p>
        </p:txBody>
      </p:sp>
    </p:spTree>
    <p:extLst>
      <p:ext uri="{BB962C8B-B14F-4D97-AF65-F5344CB8AC3E}">
        <p14:creationId xmlns:p14="http://schemas.microsoft.com/office/powerpoint/2010/main" val="35253537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56356BE-645B-4CD4-9710-350920162C1F}" type="datetimeFigureOut">
              <a:rPr lang="en-US" smtClean="0"/>
              <a:pPr/>
              <a:t>6/24/2019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FFEC472-141F-4BE5-AB3E-A0068FB64EE3}" type="slidenum">
              <a:rPr lang="en-GB" smtClean="0"/>
              <a:pPr/>
              <a:t>‹#›</a:t>
            </a:fld>
            <a:endParaRPr lang="en-GB"/>
          </a:p>
        </p:txBody>
      </p:sp>
    </p:spTree>
    <p:extLst>
      <p:ext uri="{BB962C8B-B14F-4D97-AF65-F5344CB8AC3E}">
        <p14:creationId xmlns:p14="http://schemas.microsoft.com/office/powerpoint/2010/main" val="1819897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19800620-BA94-435F-843C-5669BA09E21D}" type="datetimeFigureOut">
              <a:rPr lang="en-US" smtClean="0"/>
              <a:pPr/>
              <a:t>6/24/2019</a:t>
            </a:fld>
            <a:endParaRPr lang="en-GB"/>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F1668F17-4FAD-4A76-8BA8-6E108A4EC20D}" type="slidenum">
              <a:rPr lang="en-GB" smtClean="0"/>
              <a:pPr/>
              <a:t>‹#›</a:t>
            </a:fld>
            <a:endParaRPr lang="en-GB"/>
          </a:p>
        </p:txBody>
      </p:sp>
    </p:spTree>
    <p:extLst>
      <p:ext uri="{BB962C8B-B14F-4D97-AF65-F5344CB8AC3E}">
        <p14:creationId xmlns:p14="http://schemas.microsoft.com/office/powerpoint/2010/main" val="2773416415"/>
      </p:ext>
    </p:extLst>
  </p:cSld>
  <p:clrMap bg1="dk1" tx1="lt1" bg2="dk2" tx2="lt2" accent1="accent1" accent2="accent2" accent3="accent3" accent4="accent4" accent5="accent5" accent6="accent6" hlink="hlink" folHlink="folHlink"/>
  <p:sldLayoutIdLst>
    <p:sldLayoutId id="2147483941" r:id="rId1"/>
    <p:sldLayoutId id="2147483942" r:id="rId2"/>
    <p:sldLayoutId id="2147483943" r:id="rId3"/>
    <p:sldLayoutId id="2147483944" r:id="rId4"/>
    <p:sldLayoutId id="2147483945" r:id="rId5"/>
    <p:sldLayoutId id="2147483946" r:id="rId6"/>
    <p:sldLayoutId id="2147483947" r:id="rId7"/>
    <p:sldLayoutId id="2147483948" r:id="rId8"/>
    <p:sldLayoutId id="2147483949" r:id="rId9"/>
    <p:sldLayoutId id="2147483950" r:id="rId10"/>
    <p:sldLayoutId id="2147483951" r:id="rId11"/>
    <p:sldLayoutId id="2147483952" r:id="rId12"/>
    <p:sldLayoutId id="2147483953" r:id="rId13"/>
    <p:sldLayoutId id="2147483954" r:id="rId14"/>
    <p:sldLayoutId id="2147483955" r:id="rId15"/>
    <p:sldLayoutId id="2147483956" r:id="rId16"/>
    <p:sldLayoutId id="2147483957"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hyperlink" Target="mailto:oluromade.olusa@ucdconnect.ie"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tiff"/></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hyperlink" Target="http://www.uk.sagepub.com/learningmatters" TargetMode="Externa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hyperlink" Target="http://www.europarl.europa.eu/meetdocs/2014_2019/plmrep/COMMITTEES/LIBE/RE/2018/12-03/1166770EN.pdf" TargetMode="External"/><Relationship Id="rId2" Type="http://schemas.openxmlformats.org/officeDocument/2006/relationships/hyperlink" Target="https://www.irishtimes.com/news/social-affairs/the-voice-of-the-social-worker-is-as-silenced-and-oppressed-as-that-of-the-asylum-seeker-1.1925954" TargetMode="Externa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hyperlink" Target="http://www.jswec.co.uk/" TargetMode="External"/><Relationship Id="rId2" Type="http://schemas.openxmlformats.org/officeDocument/2006/relationships/hyperlink" Target="https://thetyee.ca/News/2018/05/31/Gap-Between-White-Schools-Social-Work-Indigenous/" TargetMode="Externa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hyperlink" Target="https://www.theguardian.com/commentisfree/2015/may/22/black-asian-minority-ethnic-bame-bme-trevor-phillips-racial-minorities" TargetMode="Externa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Content Placeholder 2"/>
          <p:cNvSpPr>
            <a:spLocks noGrp="1"/>
          </p:cNvSpPr>
          <p:nvPr>
            <p:ph idx="4294967295"/>
          </p:nvPr>
        </p:nvSpPr>
        <p:spPr>
          <a:xfrm>
            <a:off x="0" y="0"/>
            <a:ext cx="12192000" cy="6858000"/>
          </a:xfrm>
        </p:spPr>
        <p:txBody>
          <a:bodyPr>
            <a:normAutofit fontScale="92500" lnSpcReduction="10000"/>
          </a:bodyPr>
          <a:lstStyle/>
          <a:p>
            <a:pPr marL="0" indent="0" algn="ctr">
              <a:buFontTx/>
              <a:buNone/>
            </a:pPr>
            <a:endParaRPr lang="en-US" dirty="0"/>
          </a:p>
          <a:p>
            <a:pPr marL="0" indent="0" algn="ctr">
              <a:buFontTx/>
              <a:buNone/>
            </a:pPr>
            <a:r>
              <a:rPr lang="en-IE" sz="3200" b="1" dirty="0"/>
              <a:t>Social Work in A New Multicultural Ireland: A qualitative study of the experiences of    </a:t>
            </a:r>
          </a:p>
          <a:p>
            <a:pPr marL="0" indent="0" algn="ctr">
              <a:buFontTx/>
              <a:buNone/>
            </a:pPr>
            <a:r>
              <a:rPr lang="en-IE" sz="3200" b="1" dirty="0"/>
              <a:t>Black African social workers</a:t>
            </a:r>
          </a:p>
          <a:p>
            <a:pPr marL="0" indent="0" algn="ctr">
              <a:buFontTx/>
              <a:buNone/>
            </a:pPr>
            <a:endParaRPr lang="en-IE" b="1" dirty="0"/>
          </a:p>
          <a:p>
            <a:pPr marL="0" indent="0" algn="ctr">
              <a:buFontTx/>
              <a:buNone/>
            </a:pPr>
            <a:endParaRPr lang="en-IE" b="1" dirty="0"/>
          </a:p>
          <a:p>
            <a:pPr marL="0" indent="0" algn="ctr">
              <a:buFontTx/>
              <a:buNone/>
            </a:pPr>
            <a:r>
              <a:rPr lang="en-IE" b="1" dirty="0"/>
              <a:t>by</a:t>
            </a:r>
            <a:endParaRPr lang="en-US" sz="2800" b="1" dirty="0"/>
          </a:p>
          <a:p>
            <a:pPr marL="0" indent="0" algn="ctr">
              <a:buFontTx/>
              <a:buNone/>
            </a:pPr>
            <a:endParaRPr lang="en-US" sz="2800" b="1" dirty="0"/>
          </a:p>
          <a:p>
            <a:pPr marL="0" indent="0" algn="ctr">
              <a:buFontTx/>
              <a:buNone/>
            </a:pPr>
            <a:endParaRPr lang="en-US" sz="2800" b="1" dirty="0"/>
          </a:p>
          <a:p>
            <a:pPr marL="0" indent="0" algn="ctr">
              <a:buFontTx/>
              <a:buNone/>
            </a:pPr>
            <a:r>
              <a:rPr lang="en-US" sz="2800" b="1" dirty="0"/>
              <a:t>Oluromade Olusa</a:t>
            </a:r>
          </a:p>
          <a:p>
            <a:pPr marL="0" indent="0" algn="ctr">
              <a:buFontTx/>
              <a:buNone/>
            </a:pPr>
            <a:r>
              <a:rPr lang="en-US" sz="2400" b="1" dirty="0"/>
              <a:t>PhD Scholar</a:t>
            </a:r>
          </a:p>
          <a:p>
            <a:pPr marL="0" indent="0" algn="ctr">
              <a:buFontTx/>
              <a:buNone/>
            </a:pPr>
            <a:r>
              <a:rPr lang="en-US" sz="2400" b="1" dirty="0"/>
              <a:t>University College Dublin</a:t>
            </a:r>
          </a:p>
          <a:p>
            <a:pPr marL="0" indent="0" algn="ctr">
              <a:buFontTx/>
              <a:buNone/>
            </a:pPr>
            <a:r>
              <a:rPr lang="en-US" sz="2400" b="1" dirty="0"/>
              <a:t>Dublin, Ireland</a:t>
            </a:r>
          </a:p>
          <a:p>
            <a:pPr marL="0" indent="0" algn="ctr">
              <a:buFontTx/>
              <a:buNone/>
            </a:pPr>
            <a:r>
              <a:rPr lang="en-US" sz="1800" b="1" dirty="0">
                <a:hlinkClick r:id="rId3"/>
              </a:rPr>
              <a:t>oluromade.olusa@ucdconnect.ie</a:t>
            </a:r>
            <a:endParaRPr lang="en-US" sz="1800" b="1" dirty="0"/>
          </a:p>
          <a:p>
            <a:pPr marL="0" indent="0" algn="ctr">
              <a:buFontTx/>
              <a:buNone/>
            </a:pPr>
            <a:endParaRPr lang="en-US" sz="1800" b="1" dirty="0"/>
          </a:p>
          <a:p>
            <a:pPr marL="0" indent="0" algn="ctr">
              <a:buNone/>
            </a:pPr>
            <a:r>
              <a:rPr lang="en-IE" b="1" dirty="0"/>
              <a:t>All Ireland Social Work Research Conference</a:t>
            </a:r>
          </a:p>
          <a:p>
            <a:pPr marL="0" indent="0" algn="ctr">
              <a:buNone/>
            </a:pPr>
            <a:r>
              <a:rPr lang="en-IE" b="1" dirty="0"/>
              <a:t>14</a:t>
            </a:r>
            <a:r>
              <a:rPr lang="en-IE" b="1" baseline="30000" dirty="0"/>
              <a:t>th</a:t>
            </a:r>
            <a:r>
              <a:rPr lang="en-IE" b="1" dirty="0"/>
              <a:t> June 2019</a:t>
            </a:r>
          </a:p>
          <a:p>
            <a:pPr marL="0" indent="0" algn="ctr">
              <a:buNone/>
            </a:pPr>
            <a:endParaRPr lang="en-IE" dirty="0"/>
          </a:p>
        </p:txBody>
      </p:sp>
      <p:pic>
        <p:nvPicPr>
          <p:cNvPr id="2" name="Picture 1">
            <a:extLst>
              <a:ext uri="{FF2B5EF4-FFF2-40B4-BE49-F238E27FC236}">
                <a16:creationId xmlns:a16="http://schemas.microsoft.com/office/drawing/2014/main" id="{7A7C3BA3-19FB-3147-9891-BAF60E39D0C9}"/>
              </a:ext>
            </a:extLst>
          </p:cNvPr>
          <p:cNvPicPr>
            <a:picLocks noChangeAspect="1"/>
          </p:cNvPicPr>
          <p:nvPr/>
        </p:nvPicPr>
        <p:blipFill>
          <a:blip r:embed="rId4"/>
          <a:stretch>
            <a:fillRect/>
          </a:stretch>
        </p:blipFill>
        <p:spPr>
          <a:xfrm>
            <a:off x="9768367" y="4878055"/>
            <a:ext cx="1289493" cy="1424763"/>
          </a:xfrm>
          <a:prstGeom prst="rect">
            <a:avLst/>
          </a:prstGeom>
        </p:spPr>
      </p:pic>
      <p:pic>
        <p:nvPicPr>
          <p:cNvPr id="1025" name="Picture 1" descr="page1image1006731616">
            <a:extLst>
              <a:ext uri="{FF2B5EF4-FFF2-40B4-BE49-F238E27FC236}">
                <a16:creationId xmlns:a16="http://schemas.microsoft.com/office/drawing/2014/main" id="{E2BE4F86-2A0A-424A-ABB8-1D690AFB56B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317500" cy="2540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page1image1006731616">
            <a:extLst>
              <a:ext uri="{FF2B5EF4-FFF2-40B4-BE49-F238E27FC236}">
                <a16:creationId xmlns:a16="http://schemas.microsoft.com/office/drawing/2014/main" id="{07712127-DBB0-A342-9D1B-BFBA7FFBEAF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317500" cy="254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p:cNvSpPr>
            <a:spLocks noGrp="1"/>
          </p:cNvSpPr>
          <p:nvPr>
            <p:ph type="title" idx="4294967295"/>
          </p:nvPr>
        </p:nvSpPr>
        <p:spPr>
          <a:xfrm>
            <a:off x="0" y="0"/>
            <a:ext cx="12192000" cy="1352550"/>
          </a:xfrm>
        </p:spPr>
        <p:txBody>
          <a:bodyPr>
            <a:normAutofit/>
          </a:bodyPr>
          <a:lstStyle/>
          <a:p>
            <a:pPr algn="ctr"/>
            <a:r>
              <a:rPr lang="en-IE" sz="2800" dirty="0"/>
              <a:t>Academic experiences of minority social</a:t>
            </a:r>
            <a:br>
              <a:rPr lang="en-IE" sz="2800" dirty="0"/>
            </a:br>
            <a:r>
              <a:rPr lang="en-IE" sz="2800" dirty="0"/>
              <a:t>work </a:t>
            </a:r>
            <a:r>
              <a:rPr lang="en-IE" sz="2800" b="1" dirty="0">
                <a:solidFill>
                  <a:srgbClr val="FFC000"/>
                </a:solidFill>
              </a:rPr>
              <a:t>students</a:t>
            </a:r>
            <a:endParaRPr lang="en-US" sz="2800" b="1" dirty="0">
              <a:solidFill>
                <a:srgbClr val="FFC000"/>
              </a:solidFill>
            </a:endParaRPr>
          </a:p>
        </p:txBody>
      </p:sp>
      <p:sp>
        <p:nvSpPr>
          <p:cNvPr id="5" name="Content Placeholder 4"/>
          <p:cNvSpPr>
            <a:spLocks noGrp="1"/>
          </p:cNvSpPr>
          <p:nvPr>
            <p:ph idx="4294967295"/>
          </p:nvPr>
        </p:nvSpPr>
        <p:spPr>
          <a:xfrm>
            <a:off x="0" y="1352550"/>
            <a:ext cx="12192000" cy="5505450"/>
          </a:xfrm>
        </p:spPr>
        <p:txBody>
          <a:bodyPr>
            <a:normAutofit/>
          </a:bodyPr>
          <a:lstStyle/>
          <a:p>
            <a:pPr>
              <a:lnSpc>
                <a:spcPct val="80000"/>
              </a:lnSpc>
            </a:pPr>
            <a:r>
              <a:rPr lang="en-IE" sz="2400" dirty="0"/>
              <a:t>Bernard, </a:t>
            </a:r>
            <a:r>
              <a:rPr lang="en-GB" sz="2400" dirty="0" err="1"/>
              <a:t>Fairtlough</a:t>
            </a:r>
            <a:r>
              <a:rPr lang="en-GB" sz="2400" dirty="0"/>
              <a:t>, Fletcher, and Ahmet (</a:t>
            </a:r>
            <a:r>
              <a:rPr lang="en-IE" sz="2400" dirty="0"/>
              <a:t>2013) Qualitative study: theoretical frameworks of SW curriculum were underpinned by Eurocentric values and traditions (Hall, 2005) which posed as obstacles for Black and Minority Ethnic students</a:t>
            </a:r>
          </a:p>
          <a:p>
            <a:pPr>
              <a:lnSpc>
                <a:spcPct val="80000"/>
              </a:lnSpc>
              <a:buFontTx/>
              <a:buNone/>
            </a:pPr>
            <a:r>
              <a:rPr lang="en-IE" sz="2400" dirty="0"/>
              <a:t> </a:t>
            </a:r>
          </a:p>
          <a:p>
            <a:pPr>
              <a:lnSpc>
                <a:spcPct val="80000"/>
              </a:lnSpc>
            </a:pPr>
            <a:r>
              <a:rPr lang="en-IE" sz="2400" dirty="0"/>
              <a:t>Differential in the experiences and outcomes for students from minority backgrounds in social work programmes (</a:t>
            </a:r>
            <a:r>
              <a:rPr lang="en-IE" sz="2400" dirty="0" err="1"/>
              <a:t>Tedam</a:t>
            </a:r>
            <a:r>
              <a:rPr lang="en-IE" sz="2400" dirty="0"/>
              <a:t> and </a:t>
            </a:r>
            <a:r>
              <a:rPr lang="en-IE" sz="2400" dirty="0" err="1"/>
              <a:t>Munowenyu</a:t>
            </a:r>
            <a:r>
              <a:rPr lang="en-IE" sz="2400" dirty="0"/>
              <a:t>, 2016) </a:t>
            </a:r>
          </a:p>
          <a:p>
            <a:pPr>
              <a:lnSpc>
                <a:spcPct val="80000"/>
              </a:lnSpc>
              <a:buFontTx/>
              <a:buNone/>
            </a:pPr>
            <a:endParaRPr lang="en-IE" sz="2400" dirty="0"/>
          </a:p>
          <a:p>
            <a:pPr>
              <a:lnSpc>
                <a:spcPct val="80000"/>
              </a:lnSpc>
            </a:pPr>
            <a:r>
              <a:rPr lang="en-IE" sz="2400" dirty="0"/>
              <a:t>Unequal outcomes for Black and Minority Ethnic students (Bernard</a:t>
            </a:r>
            <a:r>
              <a:rPr lang="en-GB" sz="2400" dirty="0"/>
              <a:t>, </a:t>
            </a:r>
            <a:r>
              <a:rPr lang="en-GB" sz="2400" dirty="0" err="1"/>
              <a:t>Fairtlough</a:t>
            </a:r>
            <a:r>
              <a:rPr lang="en-GB" sz="2400" dirty="0"/>
              <a:t>, Fletcher and Ahmet,</a:t>
            </a:r>
            <a:r>
              <a:rPr lang="en-IE" sz="2400" dirty="0"/>
              <a:t> 2011; Bernard, </a:t>
            </a:r>
            <a:r>
              <a:rPr lang="en-GB" sz="2400" dirty="0" err="1"/>
              <a:t>Fairtlough</a:t>
            </a:r>
            <a:r>
              <a:rPr lang="en-GB" sz="2400" dirty="0"/>
              <a:t>, Fletcher and Ahmet</a:t>
            </a:r>
            <a:r>
              <a:rPr lang="en-IE" sz="2400" dirty="0"/>
              <a:t>, 2014 and Mbarushimana  and Robbins, 2015) </a:t>
            </a:r>
          </a:p>
          <a:p>
            <a:pPr>
              <a:lnSpc>
                <a:spcPct val="80000"/>
              </a:lnSpc>
              <a:buFontTx/>
              <a:buNone/>
            </a:pPr>
            <a:endParaRPr lang="en-IE" sz="2400" dirty="0"/>
          </a:p>
          <a:p>
            <a:pPr>
              <a:lnSpc>
                <a:spcPct val="80000"/>
              </a:lnSpc>
            </a:pPr>
            <a:r>
              <a:rPr lang="en-IE" sz="2400" dirty="0"/>
              <a:t>Black social work students experienced negation of their cultural knowledge, and forms and types of racism from other students and practitioners whilst in college and on placement (</a:t>
            </a:r>
            <a:r>
              <a:rPr lang="en-IE" sz="2400" b="1" dirty="0" err="1">
                <a:solidFill>
                  <a:srgbClr val="FF0000"/>
                </a:solidFill>
              </a:rPr>
              <a:t>Kwhali</a:t>
            </a:r>
            <a:r>
              <a:rPr lang="en-IE" sz="2400" b="1" dirty="0">
                <a:solidFill>
                  <a:srgbClr val="FF0000"/>
                </a:solidFill>
              </a:rPr>
              <a:t>, 2017; p. 5- Inside the Ivory Tower) </a:t>
            </a:r>
          </a:p>
          <a:p>
            <a:pPr>
              <a:lnSpc>
                <a:spcPct val="80000"/>
              </a:lnSpc>
              <a:buFontTx/>
              <a:buNone/>
            </a:pPr>
            <a:endParaRPr lang="en-US" dirty="0"/>
          </a:p>
        </p:txBody>
      </p:sp>
      <p:sp>
        <p:nvSpPr>
          <p:cNvPr id="24579" name="Rectangle 3"/>
          <p:cNvSpPr>
            <a:spLocks noChangeArrowheads="1"/>
          </p:cNvSpPr>
          <p:nvPr/>
        </p:nvSpPr>
        <p:spPr bwMode="auto">
          <a:xfrm>
            <a:off x="3048000" y="2828925"/>
            <a:ext cx="6096000" cy="923925"/>
          </a:xfrm>
          <a:prstGeom prst="rect">
            <a:avLst/>
          </a:prstGeom>
          <a:noFill/>
          <a:ln w="9525">
            <a:noFill/>
            <a:miter lim="800000"/>
            <a:headEnd/>
            <a:tailEnd/>
          </a:ln>
        </p:spPr>
        <p:txBody>
          <a:bodyPr>
            <a:spAutoFit/>
          </a:bodyPr>
          <a:lstStyle/>
          <a:p>
            <a:br>
              <a:rPr lang="en-IE">
                <a:latin typeface="Calibri" pitchFamily="34" charset="0"/>
              </a:rPr>
            </a:br>
            <a:br>
              <a:rPr lang="en-IE">
                <a:latin typeface="Calibri" pitchFamily="34" charset="0"/>
              </a:rPr>
            </a:br>
            <a:endParaRPr lang="en-IE">
              <a:latin typeface="Calibri"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p:cNvSpPr>
            <a:spLocks noGrp="1"/>
          </p:cNvSpPr>
          <p:nvPr>
            <p:ph type="title" idx="4294967295"/>
          </p:nvPr>
        </p:nvSpPr>
        <p:spPr>
          <a:xfrm>
            <a:off x="0" y="0"/>
            <a:ext cx="11353800" cy="628650"/>
          </a:xfrm>
        </p:spPr>
        <p:txBody>
          <a:bodyPr>
            <a:normAutofit/>
          </a:bodyPr>
          <a:lstStyle/>
          <a:p>
            <a:pPr algn="ctr"/>
            <a:r>
              <a:rPr lang="en-US" sz="3600" b="1" dirty="0"/>
              <a:t>Emergent Explanatory Concepts</a:t>
            </a:r>
          </a:p>
        </p:txBody>
      </p:sp>
      <p:sp>
        <p:nvSpPr>
          <p:cNvPr id="3" name="Content Placeholder 2"/>
          <p:cNvSpPr>
            <a:spLocks noGrp="1"/>
          </p:cNvSpPr>
          <p:nvPr>
            <p:ph idx="4294967295"/>
          </p:nvPr>
        </p:nvSpPr>
        <p:spPr>
          <a:xfrm>
            <a:off x="0" y="628650"/>
            <a:ext cx="12192000" cy="6229350"/>
          </a:xfrm>
        </p:spPr>
        <p:txBody>
          <a:bodyPr>
            <a:normAutofit/>
          </a:bodyPr>
          <a:lstStyle/>
          <a:p>
            <a:endParaRPr lang="en-IE" dirty="0"/>
          </a:p>
          <a:p>
            <a:r>
              <a:rPr lang="en-IE" dirty="0"/>
              <a:t>Globalisation and international social work (Evans, P., Huxley, S., &amp; Munroe, M. (2006) International recruitment of social care workers and social workers: illustrations from the UK and Hong Kong. The Hong Kong Journal of Social Work, 40(1 /2),93–110;)</a:t>
            </a:r>
          </a:p>
          <a:p>
            <a:r>
              <a:rPr lang="en-IE" dirty="0"/>
              <a:t>Experiences of racism and discrimination in practice and in education</a:t>
            </a:r>
          </a:p>
          <a:p>
            <a:r>
              <a:rPr lang="en-IE" dirty="0"/>
              <a:t>Reliance on social capital</a:t>
            </a:r>
          </a:p>
          <a:p>
            <a:pPr lvl="0"/>
            <a:r>
              <a:rPr lang="en-GB" dirty="0"/>
              <a:t>Anti-Oppressive practice</a:t>
            </a:r>
            <a:endParaRPr lang="en-IE" dirty="0"/>
          </a:p>
          <a:p>
            <a:pPr lvl="0"/>
            <a:r>
              <a:rPr lang="en-GB" dirty="0"/>
              <a:t>Whiteness</a:t>
            </a:r>
            <a:endParaRPr lang="en-IE" dirty="0"/>
          </a:p>
          <a:p>
            <a:pPr lvl="0"/>
            <a:r>
              <a:rPr lang="en-GB" dirty="0"/>
              <a:t>Eurocentrism</a:t>
            </a:r>
            <a:endParaRPr lang="en-IE" dirty="0"/>
          </a:p>
          <a:p>
            <a:pPr lvl="0"/>
            <a:r>
              <a:rPr lang="en-GB" dirty="0"/>
              <a:t>Assimilation</a:t>
            </a:r>
            <a:endParaRPr lang="en-IE" dirty="0"/>
          </a:p>
          <a:p>
            <a:pPr lvl="0"/>
            <a:r>
              <a:rPr lang="en-GB" dirty="0"/>
              <a:t>Colonialism/neo-colonialism</a:t>
            </a:r>
            <a:endParaRPr lang="en-IE" dirty="0"/>
          </a:p>
          <a:p>
            <a:pPr lvl="0"/>
            <a:r>
              <a:rPr lang="en-IE" dirty="0"/>
              <a:t>Underreporting/ under-representation of issues faced by Black social work practitioners -Brown and Brown (1997) page 99; Dominelli (1989)</a:t>
            </a:r>
          </a:p>
          <a:p>
            <a:pPr>
              <a:spcBef>
                <a:spcPct val="0"/>
              </a:spcBef>
              <a:buFontTx/>
              <a:buNone/>
            </a:pPr>
            <a:endParaRPr lang="en-US" sz="2400" b="1" dirty="0">
              <a:solidFill>
                <a:srgbClr val="FFC000"/>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p:cNvSpPr>
            <a:spLocks noGrp="1"/>
          </p:cNvSpPr>
          <p:nvPr>
            <p:ph type="title" idx="4294967295"/>
          </p:nvPr>
        </p:nvSpPr>
        <p:spPr>
          <a:xfrm>
            <a:off x="0" y="0"/>
            <a:ext cx="11353800" cy="628650"/>
          </a:xfrm>
        </p:spPr>
        <p:txBody>
          <a:bodyPr>
            <a:normAutofit/>
          </a:bodyPr>
          <a:lstStyle/>
          <a:p>
            <a:pPr algn="ctr"/>
            <a:r>
              <a:rPr lang="en-US" sz="3600" b="1" dirty="0"/>
              <a:t>Proposed Methodology</a:t>
            </a:r>
          </a:p>
        </p:txBody>
      </p:sp>
      <p:sp>
        <p:nvSpPr>
          <p:cNvPr id="3" name="Content Placeholder 2"/>
          <p:cNvSpPr>
            <a:spLocks noGrp="1"/>
          </p:cNvSpPr>
          <p:nvPr>
            <p:ph idx="4294967295"/>
          </p:nvPr>
        </p:nvSpPr>
        <p:spPr>
          <a:xfrm>
            <a:off x="0" y="628650"/>
            <a:ext cx="12192000" cy="6229350"/>
          </a:xfrm>
        </p:spPr>
        <p:txBody>
          <a:bodyPr>
            <a:normAutofit fontScale="92500" lnSpcReduction="10000"/>
          </a:bodyPr>
          <a:lstStyle/>
          <a:p>
            <a:pPr>
              <a:spcBef>
                <a:spcPct val="0"/>
              </a:spcBef>
            </a:pPr>
            <a:r>
              <a:rPr lang="en-IE" sz="2400" dirty="0"/>
              <a:t>Early draft suggests a qualitative study followed by quantitative survey to explore participants’ experience of education and practice in Ireland</a:t>
            </a:r>
            <a:r>
              <a:rPr lang="en-GB" sz="2400" dirty="0"/>
              <a:t> (Rodgers, 2000:51).</a:t>
            </a:r>
            <a:br>
              <a:rPr lang="en-IE" sz="2400" dirty="0"/>
            </a:br>
            <a:endParaRPr lang="en-US" sz="2400" b="1" dirty="0"/>
          </a:p>
          <a:p>
            <a:pPr>
              <a:spcBef>
                <a:spcPct val="0"/>
              </a:spcBef>
              <a:buFontTx/>
              <a:buNone/>
            </a:pPr>
            <a:r>
              <a:rPr lang="en-US" sz="2400" b="1" dirty="0">
                <a:solidFill>
                  <a:srgbClr val="FFC000"/>
                </a:solidFill>
              </a:rPr>
              <a:t>Sampling</a:t>
            </a:r>
            <a:r>
              <a:rPr lang="en-US" sz="2400" dirty="0"/>
              <a:t>: </a:t>
            </a:r>
            <a:r>
              <a:rPr lang="en-US" sz="2400" i="1" dirty="0"/>
              <a:t>n=30 </a:t>
            </a:r>
            <a:r>
              <a:rPr lang="en-US" sz="2400" dirty="0"/>
              <a:t>Irish and internationally qualified Black social work practitioners in Leinster</a:t>
            </a:r>
          </a:p>
          <a:p>
            <a:pPr>
              <a:spcBef>
                <a:spcPct val="0"/>
              </a:spcBef>
              <a:buFontTx/>
              <a:buNone/>
            </a:pPr>
            <a:r>
              <a:rPr lang="en-US" sz="2400" dirty="0"/>
              <a:t>region</a:t>
            </a:r>
          </a:p>
          <a:p>
            <a:pPr>
              <a:spcBef>
                <a:spcPct val="0"/>
              </a:spcBef>
              <a:buFontTx/>
              <a:buNone/>
            </a:pPr>
            <a:r>
              <a:rPr lang="en-US" sz="2400" i="1" dirty="0"/>
              <a:t>n= 5 Social work educators</a:t>
            </a:r>
          </a:p>
          <a:p>
            <a:pPr>
              <a:spcBef>
                <a:spcPct val="0"/>
              </a:spcBef>
              <a:buFontTx/>
              <a:buNone/>
            </a:pPr>
            <a:r>
              <a:rPr lang="en-US" sz="2400" i="1" dirty="0"/>
              <a:t>n= 5 social work managers</a:t>
            </a:r>
          </a:p>
          <a:p>
            <a:pPr>
              <a:spcBef>
                <a:spcPct val="0"/>
              </a:spcBef>
              <a:buFontTx/>
              <a:buNone/>
            </a:pPr>
            <a:endParaRPr lang="en-US" sz="2400" b="1" dirty="0"/>
          </a:p>
          <a:p>
            <a:pPr>
              <a:spcBef>
                <a:spcPct val="0"/>
              </a:spcBef>
              <a:buFontTx/>
              <a:buNone/>
            </a:pPr>
            <a:r>
              <a:rPr lang="en-US" sz="2400" b="1" dirty="0">
                <a:solidFill>
                  <a:srgbClr val="FFC000"/>
                </a:solidFill>
              </a:rPr>
              <a:t>Data collection and Analysis: </a:t>
            </a:r>
          </a:p>
          <a:p>
            <a:pPr>
              <a:lnSpc>
                <a:spcPct val="150000"/>
              </a:lnSpc>
              <a:spcBef>
                <a:spcPct val="0"/>
              </a:spcBef>
            </a:pPr>
            <a:r>
              <a:rPr lang="en-GB" sz="2400" dirty="0"/>
              <a:t>Purposive, convenience and snowballing sampling methods</a:t>
            </a:r>
          </a:p>
          <a:p>
            <a:pPr>
              <a:lnSpc>
                <a:spcPct val="150000"/>
              </a:lnSpc>
              <a:spcBef>
                <a:spcPct val="0"/>
              </a:spcBef>
            </a:pPr>
            <a:r>
              <a:rPr lang="en-GB" sz="2400" dirty="0"/>
              <a:t>No conceptual framework to this study yet as review of literature is ongoing.</a:t>
            </a:r>
          </a:p>
          <a:p>
            <a:pPr>
              <a:lnSpc>
                <a:spcPct val="150000"/>
              </a:lnSpc>
              <a:spcBef>
                <a:spcPct val="0"/>
              </a:spcBef>
            </a:pPr>
            <a:r>
              <a:rPr lang="en-GB" sz="2400" dirty="0"/>
              <a:t>Data collection through semi-structured in-depth interviews</a:t>
            </a:r>
          </a:p>
          <a:p>
            <a:pPr>
              <a:lnSpc>
                <a:spcPct val="150000"/>
              </a:lnSpc>
              <a:spcBef>
                <a:spcPct val="0"/>
              </a:spcBef>
            </a:pPr>
            <a:r>
              <a:rPr lang="en-IE" sz="2400" dirty="0"/>
              <a:t>Narrative storytelling technique </a:t>
            </a:r>
            <a:r>
              <a:rPr lang="en-GB" sz="2400" dirty="0"/>
              <a:t>(Etherington, 2000, </a:t>
            </a:r>
            <a:r>
              <a:rPr lang="en-GB" sz="2400" dirty="0" err="1"/>
              <a:t>Bazeley</a:t>
            </a:r>
            <a:r>
              <a:rPr lang="en-GB" sz="2400" dirty="0"/>
              <a:t>, 2009 and Campbell, Taylor and </a:t>
            </a:r>
            <a:r>
              <a:rPr lang="en-GB" sz="2400" dirty="0" err="1"/>
              <a:t>McGlade</a:t>
            </a:r>
            <a:r>
              <a:rPr lang="en-GB" sz="2400" dirty="0"/>
              <a:t>, 2017</a:t>
            </a:r>
            <a:r>
              <a:rPr lang="en-IE" sz="2400" dirty="0"/>
              <a:t>) in line with in-depth interview</a:t>
            </a:r>
            <a:r>
              <a:rPr lang="ga-IE" sz="2400" dirty="0"/>
              <a:t>. </a:t>
            </a:r>
            <a:endParaRPr lang="en-IE" sz="2400" dirty="0"/>
          </a:p>
          <a:p>
            <a:pPr>
              <a:lnSpc>
                <a:spcPct val="150000"/>
              </a:lnSpc>
              <a:spcBef>
                <a:spcPct val="0"/>
              </a:spcBef>
            </a:pPr>
            <a:r>
              <a:rPr lang="en-GB" sz="2400" dirty="0"/>
              <a:t>NVivo software- Transcribe and analyse data to enable the researcher organise central and secondary themes. </a:t>
            </a:r>
            <a:endParaRPr lang="en-IE" sz="2400" dirty="0"/>
          </a:p>
          <a:p>
            <a:pPr>
              <a:lnSpc>
                <a:spcPct val="150000"/>
              </a:lnSpc>
              <a:spcBef>
                <a:spcPct val="0"/>
              </a:spcBef>
            </a:pPr>
            <a:r>
              <a:rPr lang="en-IE" sz="2400" dirty="0"/>
              <a:t>Impact of ‘Insider status’ (Gibbs and Costley, 2006; Mercer 2007)</a:t>
            </a:r>
          </a:p>
        </p:txBody>
      </p:sp>
    </p:spTree>
    <p:extLst>
      <p:ext uri="{BB962C8B-B14F-4D97-AF65-F5344CB8AC3E}">
        <p14:creationId xmlns:p14="http://schemas.microsoft.com/office/powerpoint/2010/main" val="8986447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365125"/>
            <a:ext cx="11145838" cy="606425"/>
          </a:xfrm>
        </p:spPr>
        <p:txBody>
          <a:bodyPr>
            <a:normAutofit fontScale="90000"/>
          </a:bodyPr>
          <a:lstStyle/>
          <a:p>
            <a:r>
              <a:rPr lang="en-US" sz="4000" b="1"/>
              <a:t>Reflections</a:t>
            </a:r>
          </a:p>
        </p:txBody>
      </p:sp>
      <p:sp>
        <p:nvSpPr>
          <p:cNvPr id="3" name="Content Placeholder 2"/>
          <p:cNvSpPr>
            <a:spLocks noGrp="1"/>
          </p:cNvSpPr>
          <p:nvPr>
            <p:ph idx="4294967295"/>
          </p:nvPr>
        </p:nvSpPr>
        <p:spPr>
          <a:xfrm>
            <a:off x="0" y="1071563"/>
            <a:ext cx="11145838" cy="5105400"/>
          </a:xfrm>
        </p:spPr>
        <p:txBody>
          <a:bodyPr>
            <a:normAutofit/>
          </a:bodyPr>
          <a:lstStyle/>
          <a:p>
            <a:pPr>
              <a:lnSpc>
                <a:spcPct val="150000"/>
              </a:lnSpc>
            </a:pPr>
            <a:r>
              <a:rPr lang="en-US" sz="2400" dirty="0">
                <a:latin typeface="+mj-lt"/>
              </a:rPr>
              <a:t>Study aims to capture retrospective experience of learning</a:t>
            </a:r>
          </a:p>
          <a:p>
            <a:pPr>
              <a:lnSpc>
                <a:spcPct val="150000"/>
              </a:lnSpc>
            </a:pPr>
            <a:r>
              <a:rPr lang="en-US" sz="2400" dirty="0">
                <a:latin typeface="+mj-lt"/>
              </a:rPr>
              <a:t>To be reflective in my  approach plan is to use reflective journal immediately after each interview</a:t>
            </a:r>
          </a:p>
          <a:p>
            <a:pPr>
              <a:lnSpc>
                <a:spcPct val="150000"/>
              </a:lnSpc>
            </a:pPr>
            <a:r>
              <a:rPr lang="en-US" sz="2400" dirty="0">
                <a:latin typeface="+mj-lt"/>
              </a:rPr>
              <a:t>Should scholarship reviewed be limited to UK and USA?</a:t>
            </a:r>
          </a:p>
          <a:p>
            <a:pPr>
              <a:lnSpc>
                <a:spcPct val="150000"/>
              </a:lnSpc>
            </a:pPr>
            <a:r>
              <a:rPr lang="en-IE" sz="2400" dirty="0">
                <a:latin typeface="+mj-lt"/>
                <a:ea typeface="Calibri"/>
                <a:cs typeface="Calibri"/>
                <a:sym typeface="Calibri"/>
              </a:rPr>
              <a:t>Perhaps it’s too early to consider the challenge of connecting the research question(s), theoretical framework, methodology, methods and analysis so as to maximise insights and new knowledge?</a:t>
            </a:r>
          </a:p>
          <a:p>
            <a:pPr>
              <a:lnSpc>
                <a:spcPct val="150000"/>
              </a:lnSpc>
            </a:pPr>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1"/>
          <p:cNvSpPr>
            <a:spLocks noGrp="1"/>
          </p:cNvSpPr>
          <p:nvPr>
            <p:ph type="title" idx="4294967295"/>
          </p:nvPr>
        </p:nvSpPr>
        <p:spPr>
          <a:xfrm>
            <a:off x="0" y="292100"/>
            <a:ext cx="10972800" cy="1384300"/>
          </a:xfrm>
        </p:spPr>
        <p:txBody>
          <a:bodyPr/>
          <a:lstStyle/>
          <a:p>
            <a:pPr algn="ctr"/>
            <a:r>
              <a:rPr lang="en-US" sz="4800" b="1"/>
              <a:t>Thank You</a:t>
            </a:r>
          </a:p>
        </p:txBody>
      </p:sp>
      <p:sp>
        <p:nvSpPr>
          <p:cNvPr id="31746" name="Content Placeholder 2"/>
          <p:cNvSpPr>
            <a:spLocks noGrp="1"/>
          </p:cNvSpPr>
          <p:nvPr>
            <p:ph idx="4294967295"/>
          </p:nvPr>
        </p:nvSpPr>
        <p:spPr>
          <a:xfrm>
            <a:off x="0" y="1905000"/>
            <a:ext cx="10972800" cy="4114800"/>
          </a:xfrm>
        </p:spPr>
        <p:txBody>
          <a:bodyPr/>
          <a:lstStyle/>
          <a:p>
            <a:pPr marL="0" indent="0" algn="ctr">
              <a:buFontTx/>
              <a:buNone/>
            </a:pPr>
            <a:endParaRPr lang="en-US" sz="4000"/>
          </a:p>
          <a:p>
            <a:pPr marL="0" indent="0" algn="ctr">
              <a:buFontTx/>
              <a:buNone/>
            </a:pPr>
            <a:endParaRPr lang="en-US" sz="4000"/>
          </a:p>
          <a:p>
            <a:pPr marL="0" indent="0" algn="ctr">
              <a:buFontTx/>
              <a:buNone/>
            </a:pPr>
            <a:r>
              <a:rPr lang="en-US" sz="4000"/>
              <a:t>Questions Welcome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0"/>
            <a:ext cx="12192000" cy="647700"/>
          </a:xfrm>
        </p:spPr>
        <p:txBody>
          <a:bodyPr>
            <a:normAutofit/>
          </a:bodyPr>
          <a:lstStyle/>
          <a:p>
            <a:pPr algn="ctr"/>
            <a:r>
              <a:rPr lang="en-US" sz="4000" b="1"/>
              <a:t>References</a:t>
            </a:r>
            <a:r>
              <a:rPr lang="en-US" sz="4000"/>
              <a:t> </a:t>
            </a:r>
          </a:p>
        </p:txBody>
      </p:sp>
      <p:sp>
        <p:nvSpPr>
          <p:cNvPr id="3" name="Content Placeholder 2"/>
          <p:cNvSpPr>
            <a:spLocks noGrp="1"/>
          </p:cNvSpPr>
          <p:nvPr>
            <p:ph idx="4294967295"/>
          </p:nvPr>
        </p:nvSpPr>
        <p:spPr>
          <a:xfrm>
            <a:off x="0" y="647700"/>
            <a:ext cx="12192000" cy="6057900"/>
          </a:xfrm>
        </p:spPr>
        <p:txBody>
          <a:bodyPr>
            <a:normAutofit fontScale="32500" lnSpcReduction="20000"/>
          </a:bodyPr>
          <a:lstStyle/>
          <a:p>
            <a:pPr>
              <a:lnSpc>
                <a:spcPct val="70000"/>
              </a:lnSpc>
            </a:pPr>
            <a:endParaRPr lang="en-IE" sz="4900" dirty="0"/>
          </a:p>
          <a:p>
            <a:pPr>
              <a:lnSpc>
                <a:spcPct val="70000"/>
              </a:lnSpc>
            </a:pPr>
            <a:r>
              <a:rPr lang="en-IE" sz="4900" dirty="0">
                <a:latin typeface="Tahoma" panose="020B0604030504040204" pitchFamily="34" charset="0"/>
                <a:ea typeface="Tahoma" panose="020B0604030504040204" pitchFamily="34" charset="0"/>
                <a:cs typeface="Tahoma" panose="020B0604030504040204" pitchFamily="34" charset="0"/>
              </a:rPr>
              <a:t>Adams, H. (1999) Tortured People: The Politics of Colonization Penticton: </a:t>
            </a:r>
            <a:r>
              <a:rPr lang="en-IE" sz="4900" dirty="0" err="1">
                <a:latin typeface="Tahoma" panose="020B0604030504040204" pitchFamily="34" charset="0"/>
                <a:ea typeface="Tahoma" panose="020B0604030504040204" pitchFamily="34" charset="0"/>
                <a:cs typeface="Tahoma" panose="020B0604030504040204" pitchFamily="34" charset="0"/>
              </a:rPr>
              <a:t>Theytus</a:t>
            </a:r>
            <a:endParaRPr lang="en-IE" sz="4900" dirty="0">
              <a:latin typeface="Tahoma" panose="020B0604030504040204" pitchFamily="34" charset="0"/>
              <a:ea typeface="Tahoma" panose="020B0604030504040204" pitchFamily="34" charset="0"/>
              <a:cs typeface="Tahoma" panose="020B0604030504040204" pitchFamily="34" charset="0"/>
            </a:endParaRPr>
          </a:p>
          <a:p>
            <a:pPr>
              <a:lnSpc>
                <a:spcPct val="70000"/>
              </a:lnSpc>
            </a:pPr>
            <a:endParaRPr lang="en-IE" sz="4900" dirty="0">
              <a:latin typeface="Tahoma" panose="020B0604030504040204" pitchFamily="34" charset="0"/>
              <a:ea typeface="Tahoma" panose="020B0604030504040204" pitchFamily="34" charset="0"/>
              <a:cs typeface="Tahoma" panose="020B0604030504040204" pitchFamily="34" charset="0"/>
            </a:endParaRPr>
          </a:p>
          <a:p>
            <a:pPr>
              <a:lnSpc>
                <a:spcPct val="70000"/>
              </a:lnSpc>
            </a:pPr>
            <a:r>
              <a:rPr lang="en-US" sz="4900" dirty="0">
                <a:latin typeface="Tahoma" panose="020B0604030504040204" pitchFamily="34" charset="0"/>
                <a:ea typeface="Tahoma" panose="020B0604030504040204" pitchFamily="34" charset="0"/>
                <a:cs typeface="Tahoma" panose="020B0604030504040204" pitchFamily="34" charset="0"/>
              </a:rPr>
              <a:t>Ahmad, B. (1990) </a:t>
            </a:r>
            <a:r>
              <a:rPr lang="en-US" sz="4900" i="1" dirty="0">
                <a:latin typeface="Tahoma" panose="020B0604030504040204" pitchFamily="34" charset="0"/>
                <a:ea typeface="Tahoma" panose="020B0604030504040204" pitchFamily="34" charset="0"/>
                <a:cs typeface="Tahoma" panose="020B0604030504040204" pitchFamily="34" charset="0"/>
              </a:rPr>
              <a:t>Black Perspectives in Social Work</a:t>
            </a:r>
            <a:r>
              <a:rPr lang="en-US" sz="4900" dirty="0">
                <a:latin typeface="Tahoma" panose="020B0604030504040204" pitchFamily="34" charset="0"/>
                <a:ea typeface="Tahoma" panose="020B0604030504040204" pitchFamily="34" charset="0"/>
                <a:cs typeface="Tahoma" panose="020B0604030504040204" pitchFamily="34" charset="0"/>
              </a:rPr>
              <a:t> Birmingham: Venture Press.</a:t>
            </a:r>
            <a:endParaRPr lang="en-IE" sz="4900" dirty="0">
              <a:latin typeface="Tahoma" panose="020B0604030504040204" pitchFamily="34" charset="0"/>
              <a:ea typeface="Tahoma" panose="020B0604030504040204" pitchFamily="34" charset="0"/>
              <a:cs typeface="Tahoma" panose="020B0604030504040204" pitchFamily="34" charset="0"/>
            </a:endParaRPr>
          </a:p>
          <a:p>
            <a:pPr>
              <a:lnSpc>
                <a:spcPct val="120000"/>
              </a:lnSpc>
              <a:buFontTx/>
              <a:buNone/>
            </a:pPr>
            <a:r>
              <a:rPr lang="en-IE" sz="4900" dirty="0">
                <a:latin typeface="Tahoma" panose="020B0604030504040204" pitchFamily="34" charset="0"/>
                <a:ea typeface="Tahoma" panose="020B0604030504040204" pitchFamily="34" charset="0"/>
                <a:cs typeface="Tahoma" panose="020B0604030504040204" pitchFamily="34" charset="0"/>
              </a:rPr>
              <a:t> </a:t>
            </a:r>
          </a:p>
          <a:p>
            <a:pPr>
              <a:lnSpc>
                <a:spcPct val="120000"/>
              </a:lnSpc>
            </a:pPr>
            <a:r>
              <a:rPr lang="en-US" sz="4900" dirty="0" err="1">
                <a:latin typeface="Tahoma" panose="020B0604030504040204" pitchFamily="34" charset="0"/>
                <a:ea typeface="Tahoma" panose="020B0604030504040204" pitchFamily="34" charset="0"/>
                <a:cs typeface="Tahoma" panose="020B0604030504040204" pitchFamily="34" charset="0"/>
              </a:rPr>
              <a:t>Alkebulan</a:t>
            </a:r>
            <a:r>
              <a:rPr lang="en-US" sz="4900" dirty="0">
                <a:latin typeface="Tahoma" panose="020B0604030504040204" pitchFamily="34" charset="0"/>
                <a:ea typeface="Tahoma" panose="020B0604030504040204" pitchFamily="34" charset="0"/>
                <a:cs typeface="Tahoma" panose="020B0604030504040204" pitchFamily="34" charset="0"/>
              </a:rPr>
              <a:t>, A. A. (2007) Defending the Paradigm Journal of Black Studies, Vol. 37, No. 3, Sustaining Black Studies (Jan., 2007), pp.410-427 [Accessed: 11-12-2017 20:52 UTC] </a:t>
            </a:r>
          </a:p>
          <a:p>
            <a:pPr>
              <a:lnSpc>
                <a:spcPct val="120000"/>
              </a:lnSpc>
            </a:pPr>
            <a:endParaRPr lang="en-GB" sz="4900" dirty="0">
              <a:latin typeface="Tahoma" panose="020B0604030504040204" pitchFamily="34" charset="0"/>
              <a:ea typeface="Tahoma" panose="020B0604030504040204" pitchFamily="34" charset="0"/>
              <a:cs typeface="Tahoma" panose="020B0604030504040204" pitchFamily="34" charset="0"/>
            </a:endParaRPr>
          </a:p>
          <a:p>
            <a:pPr>
              <a:lnSpc>
                <a:spcPct val="120000"/>
              </a:lnSpc>
            </a:pPr>
            <a:r>
              <a:rPr lang="en-IE" sz="4900" dirty="0">
                <a:latin typeface="Tahoma" panose="020B0604030504040204" pitchFamily="34" charset="0"/>
                <a:ea typeface="Tahoma" panose="020B0604030504040204" pitchFamily="34" charset="0"/>
                <a:cs typeface="Tahoma" panose="020B0604030504040204" pitchFamily="34" charset="0"/>
              </a:rPr>
              <a:t>Alston, M. and Bowles, W. (2003) Research for Social Workers. Sydney: Routledge</a:t>
            </a:r>
          </a:p>
          <a:p>
            <a:pPr>
              <a:lnSpc>
                <a:spcPct val="120000"/>
              </a:lnSpc>
            </a:pPr>
            <a:endParaRPr lang="en-GB" sz="4900" dirty="0">
              <a:latin typeface="Tahoma" panose="020B0604030504040204" pitchFamily="34" charset="0"/>
              <a:ea typeface="Tahoma" panose="020B0604030504040204" pitchFamily="34" charset="0"/>
              <a:cs typeface="Tahoma" panose="020B0604030504040204" pitchFamily="34" charset="0"/>
            </a:endParaRPr>
          </a:p>
          <a:p>
            <a:pPr>
              <a:lnSpc>
                <a:spcPct val="120000"/>
              </a:lnSpc>
            </a:pPr>
            <a:r>
              <a:rPr lang="en-GB" sz="4900" dirty="0" err="1">
                <a:latin typeface="Tahoma" panose="020B0604030504040204" pitchFamily="34" charset="0"/>
                <a:ea typeface="Tahoma" panose="020B0604030504040204" pitchFamily="34" charset="0"/>
                <a:cs typeface="Tahoma" panose="020B0604030504040204" pitchFamily="34" charset="0"/>
              </a:rPr>
              <a:t>Battiste</a:t>
            </a:r>
            <a:r>
              <a:rPr lang="en-GB" sz="4900" dirty="0">
                <a:latin typeface="Tahoma" panose="020B0604030504040204" pitchFamily="34" charset="0"/>
                <a:ea typeface="Tahoma" panose="020B0604030504040204" pitchFamily="34" charset="0"/>
                <a:cs typeface="Tahoma" panose="020B0604030504040204" pitchFamily="34" charset="0"/>
              </a:rPr>
              <a:t>, M. and Youngblood Henderson, J.S.  (2000) Protecting Indigenous Knowledge and Heritage; A Global Challenge. </a:t>
            </a:r>
            <a:r>
              <a:rPr lang="en-GB" sz="4900" dirty="0" err="1">
                <a:latin typeface="Tahoma" panose="020B0604030504040204" pitchFamily="34" charset="0"/>
                <a:ea typeface="Tahoma" panose="020B0604030504040204" pitchFamily="34" charset="0"/>
                <a:cs typeface="Tahoma" panose="020B0604030504040204" pitchFamily="34" charset="0"/>
              </a:rPr>
              <a:t>Saskatoon</a:t>
            </a:r>
            <a:r>
              <a:rPr lang="en-GB" sz="4900" dirty="0">
                <a:latin typeface="Tahoma" panose="020B0604030504040204" pitchFamily="34" charset="0"/>
                <a:ea typeface="Tahoma" panose="020B0604030504040204" pitchFamily="34" charset="0"/>
                <a:cs typeface="Tahoma" panose="020B0604030504040204" pitchFamily="34" charset="0"/>
              </a:rPr>
              <a:t>: </a:t>
            </a:r>
            <a:r>
              <a:rPr lang="en-GB" sz="4900" dirty="0" err="1">
                <a:latin typeface="Tahoma" panose="020B0604030504040204" pitchFamily="34" charset="0"/>
                <a:ea typeface="Tahoma" panose="020B0604030504040204" pitchFamily="34" charset="0"/>
                <a:cs typeface="Tahoma" panose="020B0604030504040204" pitchFamily="34" charset="0"/>
              </a:rPr>
              <a:t>Purich</a:t>
            </a:r>
            <a:r>
              <a:rPr lang="en-GB" sz="4900" dirty="0">
                <a:latin typeface="Tahoma" panose="020B0604030504040204" pitchFamily="34" charset="0"/>
                <a:ea typeface="Tahoma" panose="020B0604030504040204" pitchFamily="34" charset="0"/>
                <a:cs typeface="Tahoma" panose="020B0604030504040204" pitchFamily="34" charset="0"/>
              </a:rPr>
              <a:t> Publishing </a:t>
            </a:r>
          </a:p>
          <a:p>
            <a:pPr>
              <a:lnSpc>
                <a:spcPct val="120000"/>
              </a:lnSpc>
            </a:pPr>
            <a:endParaRPr lang="en-GB" sz="4900" dirty="0">
              <a:latin typeface="Tahoma" panose="020B0604030504040204" pitchFamily="34" charset="0"/>
              <a:ea typeface="Tahoma" panose="020B0604030504040204" pitchFamily="34" charset="0"/>
              <a:cs typeface="Tahoma" panose="020B0604030504040204" pitchFamily="34" charset="0"/>
            </a:endParaRPr>
          </a:p>
          <a:p>
            <a:pPr>
              <a:lnSpc>
                <a:spcPct val="120000"/>
              </a:lnSpc>
            </a:pPr>
            <a:r>
              <a:rPr lang="en-IE" sz="4900" dirty="0">
                <a:latin typeface="Tahoma" panose="020B0604030504040204" pitchFamily="34" charset="0"/>
                <a:ea typeface="Tahoma" panose="020B0604030504040204" pitchFamily="34" charset="0"/>
                <a:cs typeface="Tahoma" panose="020B0604030504040204" pitchFamily="34" charset="0"/>
              </a:rPr>
              <a:t>Bent-Goodley, T.,  Fairfax, C. N. and  Carlton-</a:t>
            </a:r>
            <a:r>
              <a:rPr lang="en-IE" sz="4900" dirty="0" err="1">
                <a:latin typeface="Tahoma" panose="020B0604030504040204" pitchFamily="34" charset="0"/>
                <a:ea typeface="Tahoma" panose="020B0604030504040204" pitchFamily="34" charset="0"/>
                <a:cs typeface="Tahoma" panose="020B0604030504040204" pitchFamily="34" charset="0"/>
              </a:rPr>
              <a:t>LaNey</a:t>
            </a:r>
            <a:r>
              <a:rPr lang="en-IE" sz="4900" dirty="0">
                <a:latin typeface="Tahoma" panose="020B0604030504040204" pitchFamily="34" charset="0"/>
                <a:ea typeface="Tahoma" panose="020B0604030504040204" pitchFamily="34" charset="0"/>
                <a:cs typeface="Tahoma" panose="020B0604030504040204" pitchFamily="34" charset="0"/>
              </a:rPr>
              <a:t>, I. (2017) The significance of African-</a:t>
            </a:r>
            <a:r>
              <a:rPr lang="en-IE" sz="4900" dirty="0" err="1">
                <a:latin typeface="Tahoma" panose="020B0604030504040204" pitchFamily="34" charset="0"/>
                <a:ea typeface="Tahoma" panose="020B0604030504040204" pitchFamily="34" charset="0"/>
                <a:cs typeface="Tahoma" panose="020B0604030504040204" pitchFamily="34" charset="0"/>
              </a:rPr>
              <a:t>centered</a:t>
            </a:r>
            <a:r>
              <a:rPr lang="en-IE" sz="4900" dirty="0">
                <a:latin typeface="Tahoma" panose="020B0604030504040204" pitchFamily="34" charset="0"/>
                <a:ea typeface="Tahoma" panose="020B0604030504040204" pitchFamily="34" charset="0"/>
                <a:cs typeface="Tahoma" panose="020B0604030504040204" pitchFamily="34" charset="0"/>
              </a:rPr>
              <a:t> social work for social work practice  </a:t>
            </a:r>
            <a:r>
              <a:rPr lang="en-IE" sz="4900" i="1" dirty="0">
                <a:latin typeface="Tahoma" panose="020B0604030504040204" pitchFamily="34" charset="0"/>
                <a:ea typeface="Tahoma" panose="020B0604030504040204" pitchFamily="34" charset="0"/>
                <a:cs typeface="Tahoma" panose="020B0604030504040204" pitchFamily="34" charset="0"/>
              </a:rPr>
              <a:t>Journal of Human </a:t>
            </a:r>
            <a:r>
              <a:rPr lang="en-IE" sz="4900" i="1" dirty="0" err="1">
                <a:latin typeface="Tahoma" panose="020B0604030504040204" pitchFamily="34" charset="0"/>
                <a:ea typeface="Tahoma" panose="020B0604030504040204" pitchFamily="34" charset="0"/>
                <a:cs typeface="Tahoma" panose="020B0604030504040204" pitchFamily="34" charset="0"/>
              </a:rPr>
              <a:t>Behavior</a:t>
            </a:r>
            <a:r>
              <a:rPr lang="en-IE" sz="4900" i="1" dirty="0">
                <a:latin typeface="Tahoma" panose="020B0604030504040204" pitchFamily="34" charset="0"/>
                <a:ea typeface="Tahoma" panose="020B0604030504040204" pitchFamily="34" charset="0"/>
                <a:cs typeface="Tahoma" panose="020B0604030504040204" pitchFamily="34" charset="0"/>
              </a:rPr>
              <a:t> in the Social Environment</a:t>
            </a:r>
            <a:r>
              <a:rPr lang="en-IE" sz="4900" dirty="0">
                <a:latin typeface="Tahoma" panose="020B0604030504040204" pitchFamily="34" charset="0"/>
                <a:ea typeface="Tahoma" panose="020B0604030504040204" pitchFamily="34" charset="0"/>
                <a:cs typeface="Tahoma" panose="020B0604030504040204" pitchFamily="34" charset="0"/>
              </a:rPr>
              <a:t>  27:1-2, 1-6  DOI: 10.1080/10911359.2016.1273682  </a:t>
            </a:r>
          </a:p>
          <a:p>
            <a:pPr>
              <a:lnSpc>
                <a:spcPct val="120000"/>
              </a:lnSpc>
            </a:pPr>
            <a:endParaRPr lang="en-GB" sz="4900" dirty="0">
              <a:latin typeface="Tahoma" panose="020B0604030504040204" pitchFamily="34" charset="0"/>
              <a:ea typeface="Tahoma" panose="020B0604030504040204" pitchFamily="34" charset="0"/>
              <a:cs typeface="Tahoma" panose="020B0604030504040204" pitchFamily="34" charset="0"/>
            </a:endParaRPr>
          </a:p>
          <a:p>
            <a:pPr>
              <a:lnSpc>
                <a:spcPct val="70000"/>
              </a:lnSpc>
              <a:buFontTx/>
              <a:buNone/>
            </a:pPr>
            <a:endParaRPr lang="en-IE" sz="4900" dirty="0">
              <a:latin typeface="Tahoma" panose="020B0604030504040204" pitchFamily="34" charset="0"/>
              <a:ea typeface="Tahoma" panose="020B0604030504040204" pitchFamily="34" charset="0"/>
              <a:cs typeface="Tahoma" panose="020B0604030504040204" pitchFamily="34" charset="0"/>
            </a:endParaRPr>
          </a:p>
          <a:p>
            <a:pPr>
              <a:lnSpc>
                <a:spcPct val="120000"/>
              </a:lnSpc>
            </a:pPr>
            <a:r>
              <a:rPr lang="en-GB" sz="4900" dirty="0">
                <a:latin typeface="Tahoma" panose="020B0604030504040204" pitchFamily="34" charset="0"/>
                <a:ea typeface="Tahoma" panose="020B0604030504040204" pitchFamily="34" charset="0"/>
                <a:cs typeface="Tahoma" panose="020B0604030504040204" pitchFamily="34" charset="0"/>
              </a:rPr>
              <a:t>Bernard, C., </a:t>
            </a:r>
            <a:r>
              <a:rPr lang="en-GB" sz="4900" dirty="0" err="1">
                <a:latin typeface="Tahoma" panose="020B0604030504040204" pitchFamily="34" charset="0"/>
                <a:ea typeface="Tahoma" panose="020B0604030504040204" pitchFamily="34" charset="0"/>
                <a:cs typeface="Tahoma" panose="020B0604030504040204" pitchFamily="34" charset="0"/>
              </a:rPr>
              <a:t>Fairtlough</a:t>
            </a:r>
            <a:r>
              <a:rPr lang="en-GB" sz="4900" dirty="0">
                <a:latin typeface="Tahoma" panose="020B0604030504040204" pitchFamily="34" charset="0"/>
                <a:ea typeface="Tahoma" panose="020B0604030504040204" pitchFamily="34" charset="0"/>
                <a:cs typeface="Tahoma" panose="020B0604030504040204" pitchFamily="34" charset="0"/>
              </a:rPr>
              <a:t>, A., Fletcher, J . and Ahmet, A. (2011) </a:t>
            </a:r>
            <a:r>
              <a:rPr lang="en-GB" sz="4900" i="1" dirty="0">
                <a:latin typeface="Tahoma" panose="020B0604030504040204" pitchFamily="34" charset="0"/>
                <a:ea typeface="Tahoma" panose="020B0604030504040204" pitchFamily="34" charset="0"/>
                <a:cs typeface="Tahoma" panose="020B0604030504040204" pitchFamily="34" charset="0"/>
              </a:rPr>
              <a:t>Diversity and Progression among Social Work Students in England</a:t>
            </a:r>
            <a:r>
              <a:rPr lang="en-GB" sz="4900" dirty="0">
                <a:latin typeface="Tahoma" panose="020B0604030504040204" pitchFamily="34" charset="0"/>
                <a:ea typeface="Tahoma" panose="020B0604030504040204" pitchFamily="34" charset="0"/>
                <a:cs typeface="Tahoma" panose="020B0604030504040204" pitchFamily="34" charset="0"/>
              </a:rPr>
              <a:t> London: Goldsmiths College)</a:t>
            </a:r>
          </a:p>
          <a:p>
            <a:pPr>
              <a:lnSpc>
                <a:spcPct val="70000"/>
              </a:lnSpc>
            </a:pPr>
            <a:endParaRPr lang="en-US" sz="1300" dirty="0"/>
          </a:p>
          <a:p>
            <a:pPr>
              <a:lnSpc>
                <a:spcPct val="70000"/>
              </a:lnSpc>
            </a:pPr>
            <a:endParaRPr lang="en-US" sz="8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5B20052-8BBF-E14C-B38E-738148428FC7}"/>
              </a:ext>
            </a:extLst>
          </p:cNvPr>
          <p:cNvSpPr/>
          <p:nvPr/>
        </p:nvSpPr>
        <p:spPr>
          <a:xfrm>
            <a:off x="0" y="81023"/>
            <a:ext cx="11963400" cy="6943439"/>
          </a:xfrm>
          <a:prstGeom prst="rect">
            <a:avLst/>
          </a:prstGeom>
        </p:spPr>
        <p:txBody>
          <a:bodyPr wrap="square">
            <a:spAutoFit/>
          </a:bodyPr>
          <a:lstStyle/>
          <a:p>
            <a:pPr marL="342900" indent="-342900">
              <a:lnSpc>
                <a:spcPct val="70000"/>
              </a:lnSpc>
              <a:buFont typeface="Arial" panose="020B0604020202020204" pitchFamily="34" charset="0"/>
              <a:buChar char="•"/>
            </a:pPr>
            <a:r>
              <a:rPr lang="en-US" sz="2000" dirty="0"/>
              <a:t>Bernard, C., </a:t>
            </a:r>
            <a:r>
              <a:rPr lang="en-US" sz="2000" dirty="0" err="1"/>
              <a:t>Fairtlough</a:t>
            </a:r>
            <a:r>
              <a:rPr lang="en-US" sz="2000" dirty="0"/>
              <a:t>, A., Fletcher, J. and Ahmet, A. (2013) A qualitative study of marginalised social work students’ views of social work education and learning </a:t>
            </a:r>
            <a:r>
              <a:rPr lang="en-US" sz="2000" i="1" dirty="0"/>
              <a:t>British Journal of Social Work. </a:t>
            </a:r>
            <a:r>
              <a:rPr lang="en-US" sz="2000" dirty="0"/>
              <a:t> Vol. 44 (7). 1934-1949.</a:t>
            </a:r>
          </a:p>
          <a:p>
            <a:pPr>
              <a:lnSpc>
                <a:spcPct val="70000"/>
              </a:lnSpc>
            </a:pPr>
            <a:endParaRPr lang="en-IE" sz="2400" dirty="0"/>
          </a:p>
          <a:p>
            <a:pPr marL="342900" indent="-342900">
              <a:lnSpc>
                <a:spcPct val="70000"/>
              </a:lnSpc>
              <a:buFont typeface="Arial" panose="020B0604020202020204" pitchFamily="34" charset="0"/>
              <a:buChar char="•"/>
            </a:pPr>
            <a:r>
              <a:rPr lang="en-IE" sz="2000" dirty="0"/>
              <a:t>Bhopal, K. (2018) </a:t>
            </a:r>
            <a:r>
              <a:rPr lang="en-IE" sz="2000" i="1" dirty="0"/>
              <a:t>White Privilege: The myth of a post-racial society</a:t>
            </a:r>
            <a:r>
              <a:rPr lang="en-IE" sz="2000" dirty="0"/>
              <a:t> Bristol: Policy Press.</a:t>
            </a:r>
          </a:p>
          <a:p>
            <a:pPr marL="342900" indent="-342900">
              <a:lnSpc>
                <a:spcPct val="70000"/>
              </a:lnSpc>
              <a:buFont typeface="Arial" panose="020B0604020202020204" pitchFamily="34" charset="0"/>
              <a:buChar char="•"/>
            </a:pPr>
            <a:endParaRPr lang="en-GB" sz="2000" dirty="0"/>
          </a:p>
          <a:p>
            <a:pPr marL="342900" indent="-342900">
              <a:lnSpc>
                <a:spcPct val="70000"/>
              </a:lnSpc>
              <a:buFont typeface="Arial" panose="020B0604020202020204" pitchFamily="34" charset="0"/>
              <a:buChar char="•"/>
            </a:pPr>
            <a:endParaRPr lang="en-GB" sz="2000" dirty="0"/>
          </a:p>
          <a:p>
            <a:pPr marL="342900" indent="-342900">
              <a:lnSpc>
                <a:spcPct val="70000"/>
              </a:lnSpc>
              <a:buFont typeface="Arial" panose="020B0604020202020204" pitchFamily="34" charset="0"/>
              <a:buChar char="•"/>
            </a:pPr>
            <a:r>
              <a:rPr lang="en-IE" sz="2000" dirty="0"/>
              <a:t>Bowlby, J. (1969). </a:t>
            </a:r>
            <a:r>
              <a:rPr lang="en-IE" sz="2000" i="1" dirty="0"/>
              <a:t>Attachment and Loss </a:t>
            </a:r>
            <a:r>
              <a:rPr lang="en-IE" sz="2000" dirty="0"/>
              <a:t>Volume 1. London, England: Hogarth.</a:t>
            </a:r>
          </a:p>
          <a:p>
            <a:pPr>
              <a:lnSpc>
                <a:spcPct val="70000"/>
              </a:lnSpc>
            </a:pPr>
            <a:endParaRPr lang="en-IE" sz="2000" dirty="0"/>
          </a:p>
          <a:p>
            <a:pPr marL="342900" indent="-342900">
              <a:lnSpc>
                <a:spcPct val="70000"/>
              </a:lnSpc>
              <a:buFont typeface="Arial" panose="020B0604020202020204" pitchFamily="34" charset="0"/>
              <a:buChar char="•"/>
            </a:pPr>
            <a:endParaRPr lang="en-IE" sz="2000" dirty="0"/>
          </a:p>
          <a:p>
            <a:pPr marL="342900" indent="-342900">
              <a:lnSpc>
                <a:spcPct val="70000"/>
              </a:lnSpc>
              <a:buFont typeface="Arial" panose="020B0604020202020204" pitchFamily="34" charset="0"/>
              <a:buChar char="•"/>
            </a:pPr>
            <a:r>
              <a:rPr lang="en-IE" sz="2000" dirty="0"/>
              <a:t>Butt, J. and Davey, B. (1997) ‘The experiences of Black staff in the social care workforce’, in May, M., </a:t>
            </a:r>
            <a:r>
              <a:rPr lang="en-IE" sz="2000" dirty="0" err="1"/>
              <a:t>Brunsden</a:t>
            </a:r>
            <a:r>
              <a:rPr lang="en-IE" sz="2000" dirty="0"/>
              <a:t>, E. and Craig, G. (</a:t>
            </a:r>
            <a:r>
              <a:rPr lang="en-IE" sz="2000" dirty="0" err="1"/>
              <a:t>eds</a:t>
            </a:r>
            <a:r>
              <a:rPr lang="en-IE" sz="2000" dirty="0"/>
              <a:t>) Social Policy Review 9, London: Social Policy Association. </a:t>
            </a:r>
          </a:p>
          <a:p>
            <a:pPr marL="342900" indent="-342900">
              <a:lnSpc>
                <a:spcPct val="70000"/>
              </a:lnSpc>
              <a:buFont typeface="Arial" panose="020B0604020202020204" pitchFamily="34" charset="0"/>
              <a:buChar char="•"/>
            </a:pPr>
            <a:endParaRPr lang="en-IE" sz="2000" dirty="0"/>
          </a:p>
          <a:p>
            <a:pPr>
              <a:lnSpc>
                <a:spcPct val="70000"/>
              </a:lnSpc>
            </a:pPr>
            <a:endParaRPr lang="en-IE" sz="2000" dirty="0"/>
          </a:p>
          <a:p>
            <a:pPr marL="342900" indent="-342900">
              <a:lnSpc>
                <a:spcPct val="70000"/>
              </a:lnSpc>
              <a:buFont typeface="Arial" panose="020B0604020202020204" pitchFamily="34" charset="0"/>
              <a:buChar char="•"/>
            </a:pPr>
            <a:endParaRPr lang="en-IE" sz="2000" dirty="0"/>
          </a:p>
          <a:p>
            <a:pPr marL="342900" indent="-342900">
              <a:lnSpc>
                <a:spcPct val="70000"/>
              </a:lnSpc>
              <a:buFont typeface="Arial" panose="020B0604020202020204" pitchFamily="34" charset="0"/>
              <a:buChar char="•"/>
            </a:pPr>
            <a:r>
              <a:rPr lang="en-IE" sz="2000" dirty="0"/>
              <a:t>Campbell, A., Taylor, B. J. and </a:t>
            </a:r>
            <a:r>
              <a:rPr lang="en-IE" sz="2000" dirty="0" err="1"/>
              <a:t>McGlade</a:t>
            </a:r>
            <a:r>
              <a:rPr lang="en-IE" sz="2000" dirty="0"/>
              <a:t>, A. (2017) Research Design in Social Work; Qualitative and Quantitative Methods </a:t>
            </a:r>
            <a:r>
              <a:rPr lang="en-IE" sz="2000" i="1" dirty="0"/>
              <a:t>Learning Matters </a:t>
            </a:r>
            <a:r>
              <a:rPr lang="en-IE" sz="2000" i="1" u="sng" dirty="0">
                <a:hlinkClick r:id="rId2"/>
              </a:rPr>
              <a:t>www.uk.sagepub.com/learningmatters</a:t>
            </a:r>
            <a:r>
              <a:rPr lang="en-IE" sz="2000" i="1" dirty="0"/>
              <a:t>   </a:t>
            </a:r>
            <a:endParaRPr lang="en-IE" sz="2000" dirty="0"/>
          </a:p>
          <a:p>
            <a:pPr marL="342900" indent="-342900">
              <a:lnSpc>
                <a:spcPct val="70000"/>
              </a:lnSpc>
              <a:buFont typeface="Arial" panose="020B0604020202020204" pitchFamily="34" charset="0"/>
              <a:buChar char="•"/>
            </a:pPr>
            <a:endParaRPr lang="en-IE" sz="2000" dirty="0"/>
          </a:p>
          <a:p>
            <a:pPr>
              <a:lnSpc>
                <a:spcPct val="70000"/>
              </a:lnSpc>
            </a:pPr>
            <a:endParaRPr lang="en-IE" sz="2000" dirty="0"/>
          </a:p>
          <a:p>
            <a:pPr marL="342900" indent="-342900">
              <a:lnSpc>
                <a:spcPct val="70000"/>
              </a:lnSpc>
              <a:buFont typeface="Arial" panose="020B0604020202020204" pitchFamily="34" charset="0"/>
              <a:buChar char="•"/>
            </a:pPr>
            <a:endParaRPr lang="en-IE" sz="2000" dirty="0"/>
          </a:p>
          <a:p>
            <a:pPr marL="285750" indent="-285750">
              <a:lnSpc>
                <a:spcPct val="70000"/>
              </a:lnSpc>
              <a:buFont typeface="Arial" panose="020B0604020202020204" pitchFamily="34" charset="0"/>
              <a:buChar char="•"/>
            </a:pPr>
            <a:r>
              <a:rPr lang="en-GB" sz="2000" dirty="0"/>
              <a:t>Channer, Y. and Doel, M. (2009) Beyond Qualification: Experiences of Black Social Workers on a Post‐Qualifying Course Pages 396-412 | Published online: 07 May 2009</a:t>
            </a:r>
          </a:p>
          <a:p>
            <a:pPr>
              <a:lnSpc>
                <a:spcPct val="70000"/>
              </a:lnSpc>
            </a:pPr>
            <a:endParaRPr lang="en-GB" sz="2000" dirty="0"/>
          </a:p>
          <a:p>
            <a:pPr>
              <a:lnSpc>
                <a:spcPct val="70000"/>
              </a:lnSpc>
            </a:pPr>
            <a:endParaRPr lang="en-IE" sz="2000" dirty="0"/>
          </a:p>
          <a:p>
            <a:pPr marL="285750" indent="-285750">
              <a:lnSpc>
                <a:spcPct val="70000"/>
              </a:lnSpc>
              <a:buFont typeface="Arial" panose="020B0604020202020204" pitchFamily="34" charset="0"/>
              <a:buChar char="•"/>
            </a:pPr>
            <a:r>
              <a:rPr lang="en-US" sz="2000" dirty="0" err="1"/>
              <a:t>Cheetham</a:t>
            </a:r>
            <a:r>
              <a:rPr lang="en-US" sz="2000" dirty="0"/>
              <a:t>, J. (ed.) (1981) </a:t>
            </a:r>
            <a:r>
              <a:rPr lang="en-US" sz="2000" i="1" dirty="0"/>
              <a:t>Social Work and Ethnicity </a:t>
            </a:r>
            <a:r>
              <a:rPr lang="en-US" sz="2000" dirty="0"/>
              <a:t>. London, Allen and Unwin</a:t>
            </a:r>
          </a:p>
          <a:p>
            <a:pPr marL="285750" indent="-285750">
              <a:lnSpc>
                <a:spcPct val="70000"/>
              </a:lnSpc>
              <a:buFont typeface="Arial" panose="020B0604020202020204" pitchFamily="34" charset="0"/>
              <a:buChar char="•"/>
            </a:pPr>
            <a:endParaRPr lang="en-US" sz="2000" dirty="0"/>
          </a:p>
          <a:p>
            <a:pPr marL="285750" indent="-285750">
              <a:lnSpc>
                <a:spcPct val="70000"/>
              </a:lnSpc>
              <a:buFont typeface="Arial" panose="020B0604020202020204" pitchFamily="34" charset="0"/>
              <a:buChar char="•"/>
            </a:pPr>
            <a:endParaRPr lang="en-IE" sz="2000" dirty="0"/>
          </a:p>
          <a:p>
            <a:pPr marL="285750" indent="-285750">
              <a:lnSpc>
                <a:spcPct val="70000"/>
              </a:lnSpc>
              <a:buFont typeface="Arial" panose="020B0604020202020204" pitchFamily="34" charset="0"/>
              <a:buChar char="•"/>
            </a:pPr>
            <a:r>
              <a:rPr lang="en-IE" sz="2000" dirty="0"/>
              <a:t>Christie, A. (2003) ‘Unsettling the “social” in social work: Responses to asylum-seeking children in Ireland’, Child and Family Social Work, 8(3), pp. 223–31.</a:t>
            </a:r>
          </a:p>
          <a:p>
            <a:pPr marL="285750" indent="-285750">
              <a:lnSpc>
                <a:spcPct val="70000"/>
              </a:lnSpc>
              <a:buFont typeface="Arial" panose="020B0604020202020204" pitchFamily="34" charset="0"/>
              <a:buChar char="•"/>
            </a:pPr>
            <a:endParaRPr lang="en-IE" sz="2000" dirty="0"/>
          </a:p>
          <a:p>
            <a:pPr marL="342900" indent="-342900">
              <a:lnSpc>
                <a:spcPct val="70000"/>
              </a:lnSpc>
              <a:buFont typeface="Arial" panose="020B0604020202020204" pitchFamily="34" charset="0"/>
              <a:buChar char="•"/>
            </a:pPr>
            <a:endParaRPr lang="en-IE" sz="2000" dirty="0"/>
          </a:p>
          <a:p>
            <a:pPr>
              <a:lnSpc>
                <a:spcPct val="70000"/>
              </a:lnSpc>
            </a:pPr>
            <a:endParaRPr lang="en-IE" sz="1200" dirty="0"/>
          </a:p>
        </p:txBody>
      </p:sp>
    </p:spTree>
    <p:extLst>
      <p:ext uri="{BB962C8B-B14F-4D97-AF65-F5344CB8AC3E}">
        <p14:creationId xmlns:p14="http://schemas.microsoft.com/office/powerpoint/2010/main" val="38125659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FF35625-7EEA-7B47-B6C6-FDD5B35390FA}"/>
              </a:ext>
            </a:extLst>
          </p:cNvPr>
          <p:cNvSpPr/>
          <p:nvPr/>
        </p:nvSpPr>
        <p:spPr>
          <a:xfrm>
            <a:off x="0" y="0"/>
            <a:ext cx="12192000" cy="6758773"/>
          </a:xfrm>
          <a:prstGeom prst="rect">
            <a:avLst/>
          </a:prstGeom>
        </p:spPr>
        <p:txBody>
          <a:bodyPr wrap="square">
            <a:spAutoFit/>
          </a:bodyPr>
          <a:lstStyle/>
          <a:p>
            <a:pPr marL="285750" indent="-285750">
              <a:buFont typeface="Arial" panose="020B0604020202020204" pitchFamily="34" charset="0"/>
              <a:buChar char="•"/>
            </a:pPr>
            <a:r>
              <a:rPr lang="en-GB" sz="2400" dirty="0"/>
              <a:t>CSO (2007) Usual residence, migration, birthplaces and nationalities Dublin: CSO</a:t>
            </a:r>
          </a:p>
          <a:p>
            <a:endParaRPr lang="en-GB" sz="2400" dirty="0"/>
          </a:p>
          <a:p>
            <a:pPr marL="285750" indent="-285750">
              <a:buFont typeface="Arial" panose="020B0604020202020204" pitchFamily="34" charset="0"/>
              <a:buChar char="•"/>
            </a:pPr>
            <a:r>
              <a:rPr lang="en-GB" sz="2400" dirty="0" err="1"/>
              <a:t>Dalikeni</a:t>
            </a:r>
            <a:r>
              <a:rPr lang="en-GB" sz="2400" dirty="0"/>
              <a:t>, C. (2014) The voice of the social worker is as silenced and oppressed as that of the asylum seeker </a:t>
            </a:r>
            <a:r>
              <a:rPr lang="en-GB" sz="2400" u="sng" dirty="0">
                <a:hlinkClick r:id="rId2"/>
              </a:rPr>
              <a:t>https://www.irishtimes.com/news/social-affairs/the-voice-of-the-social-worker-is-as-silenced-and-oppressed-as-that-of-the-asylum-seeker-1.1925954</a:t>
            </a:r>
            <a:endParaRPr lang="en-GB" sz="2400" u="sng" dirty="0"/>
          </a:p>
          <a:p>
            <a:endParaRPr lang="en-IE" sz="2400" dirty="0"/>
          </a:p>
          <a:p>
            <a:pPr marL="285750" indent="-285750">
              <a:buFont typeface="Arial" panose="020B0604020202020204" pitchFamily="34" charset="0"/>
              <a:buChar char="•"/>
            </a:pPr>
            <a:r>
              <a:rPr lang="en-IE" sz="2400" dirty="0"/>
              <a:t>Evans, S., Huxley, P. and Munroe, M. (2006) ‘International recruitment of social care workers and social workers: Illustrations from the UK’, Hong Kong Journal of Social Work, 40(1–2), pp. 93–110</a:t>
            </a:r>
          </a:p>
          <a:p>
            <a:endParaRPr lang="en-IE" sz="2400" dirty="0"/>
          </a:p>
          <a:p>
            <a:pPr marL="285750" indent="-285750">
              <a:buFont typeface="Arial" panose="020B0604020202020204" pitchFamily="34" charset="0"/>
              <a:buChar char="•"/>
            </a:pPr>
            <a:r>
              <a:rPr lang="en-IE" sz="2400" b="1" dirty="0">
                <a:solidFill>
                  <a:srgbClr val="FF0000"/>
                </a:solidFill>
                <a:hlinkClick r:id="rId3">
                  <a:extLst>
                    <a:ext uri="{A12FA001-AC4F-418D-AE19-62706E023703}">
                      <ahyp:hlinkClr xmlns:ahyp="http://schemas.microsoft.com/office/drawing/2018/hyperlinkcolor" val="tx"/>
                    </a:ext>
                  </a:extLst>
                </a:hlinkClick>
              </a:rPr>
              <a:t>EU Draft Motion for a Resolution of the Fundamental Human Rights of People of African Desecent in Europe (2018)  </a:t>
            </a:r>
            <a:r>
              <a:rPr lang="en-IE" sz="2400" dirty="0">
                <a:solidFill>
                  <a:srgbClr val="FF0000"/>
                </a:solidFill>
                <a:hlinkClick r:id="rId3">
                  <a:extLst>
                    <a:ext uri="{A12FA001-AC4F-418D-AE19-62706E023703}">
                      <ahyp:hlinkClr xmlns:ahyp="http://schemas.microsoft.com/office/drawing/2018/hyperlinkcolor" val="tx"/>
                    </a:ext>
                  </a:extLst>
                </a:hlinkClick>
              </a:rPr>
              <a:t>Accessed at  </a:t>
            </a:r>
          </a:p>
          <a:p>
            <a:pPr marL="285750" indent="-285750">
              <a:buFont typeface="Arial" panose="020B0604020202020204" pitchFamily="34" charset="0"/>
              <a:buChar char="•"/>
            </a:pPr>
            <a:endParaRPr lang="en-IE" sz="2400" dirty="0">
              <a:solidFill>
                <a:srgbClr val="FF0000"/>
              </a:solidFill>
              <a:hlinkClick r:id="rId3">
                <a:extLst>
                  <a:ext uri="{A12FA001-AC4F-418D-AE19-62706E023703}">
                    <ahyp:hlinkClr xmlns:ahyp="http://schemas.microsoft.com/office/drawing/2018/hyperlinkcolor" val="tx"/>
                  </a:ext>
                </a:extLst>
              </a:hlinkClick>
            </a:endParaRPr>
          </a:p>
          <a:p>
            <a:r>
              <a:rPr lang="en-IE" sz="2400" dirty="0">
                <a:hlinkClick r:id="rId3">
                  <a:extLst>
                    <a:ext uri="{A12FA001-AC4F-418D-AE19-62706E023703}">
                      <ahyp:hlinkClr xmlns:ahyp="http://schemas.microsoft.com/office/drawing/2018/hyperlinkcolor" val="tx"/>
                    </a:ext>
                  </a:extLst>
                </a:hlinkClick>
              </a:rPr>
              <a:t>http://www.europarl.europa.eu/meetdocs/2014_2019/plmrep/COMMITTEES/LIBE/RE/2018/12-03/1166770EN.pdf</a:t>
            </a:r>
            <a:endParaRPr lang="en-IE" sz="2400" dirty="0"/>
          </a:p>
          <a:p>
            <a:r>
              <a:rPr lang="en-IE" sz="2400" dirty="0"/>
              <a:t> on 25/03/2019</a:t>
            </a:r>
          </a:p>
          <a:p>
            <a:endParaRPr lang="en-US" sz="2400" dirty="0"/>
          </a:p>
          <a:p>
            <a:pPr>
              <a:lnSpc>
                <a:spcPct val="70000"/>
              </a:lnSpc>
            </a:pPr>
            <a:endParaRPr lang="en-GB" dirty="0"/>
          </a:p>
          <a:p>
            <a:pPr>
              <a:lnSpc>
                <a:spcPct val="70000"/>
              </a:lnSpc>
              <a:buFontTx/>
              <a:buNone/>
            </a:pPr>
            <a:r>
              <a:rPr lang="en-GB" dirty="0"/>
              <a:t> </a:t>
            </a:r>
            <a:endParaRPr lang="en-IE" dirty="0"/>
          </a:p>
        </p:txBody>
      </p:sp>
    </p:spTree>
    <p:extLst>
      <p:ext uri="{BB962C8B-B14F-4D97-AF65-F5344CB8AC3E}">
        <p14:creationId xmlns:p14="http://schemas.microsoft.com/office/powerpoint/2010/main" val="31489250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0"/>
            <a:ext cx="12192000" cy="6858000"/>
          </a:xfrm>
        </p:spPr>
        <p:txBody>
          <a:bodyPr>
            <a:normAutofit fontScale="92500"/>
          </a:bodyPr>
          <a:lstStyle/>
          <a:p>
            <a:pPr>
              <a:lnSpc>
                <a:spcPct val="110000"/>
              </a:lnSpc>
            </a:pPr>
            <a:r>
              <a:rPr lang="en-US" sz="2000" dirty="0"/>
              <a:t>Fanning, B. (2018) </a:t>
            </a:r>
            <a:r>
              <a:rPr lang="en-US" sz="2000" i="1" dirty="0"/>
              <a:t>Migration and The Making of Ireland</a:t>
            </a:r>
            <a:r>
              <a:rPr lang="en-US" sz="2000" dirty="0"/>
              <a:t> Dublin: University College Dublin Press.</a:t>
            </a:r>
            <a:endParaRPr lang="en-GB" sz="2000" dirty="0"/>
          </a:p>
          <a:p>
            <a:pPr>
              <a:lnSpc>
                <a:spcPct val="110000"/>
              </a:lnSpc>
            </a:pPr>
            <a:endParaRPr lang="en-US" dirty="0"/>
          </a:p>
          <a:p>
            <a:pPr>
              <a:lnSpc>
                <a:spcPct val="110000"/>
              </a:lnSpc>
            </a:pPr>
            <a:r>
              <a:rPr lang="en-US" dirty="0"/>
              <a:t>Fanon, F. (1970) </a:t>
            </a:r>
            <a:r>
              <a:rPr lang="en-US" i="1" dirty="0"/>
              <a:t>Toward the African Revolution</a:t>
            </a:r>
            <a:r>
              <a:rPr lang="en-US" dirty="0"/>
              <a:t> </a:t>
            </a:r>
            <a:r>
              <a:rPr lang="en-US" dirty="0" err="1"/>
              <a:t>Hamondsworth</a:t>
            </a:r>
            <a:r>
              <a:rPr lang="en-US" dirty="0"/>
              <a:t>: Penguin Publishers.</a:t>
            </a:r>
            <a:endParaRPr lang="en-IE" sz="2000" dirty="0"/>
          </a:p>
          <a:p>
            <a:pPr>
              <a:lnSpc>
                <a:spcPct val="110000"/>
              </a:lnSpc>
            </a:pPr>
            <a:endParaRPr lang="en-IE" sz="2000" dirty="0"/>
          </a:p>
          <a:p>
            <a:pPr>
              <a:lnSpc>
                <a:spcPct val="110000"/>
              </a:lnSpc>
            </a:pPr>
            <a:r>
              <a:rPr lang="en-US" sz="2000" dirty="0"/>
              <a:t>Fitzroy, A. (1996) Not just black and white: an exploration of opportunities and barriers the development of black managers in public services. London: Office for Public Management </a:t>
            </a:r>
            <a:endParaRPr lang="en-IE" sz="2000" dirty="0"/>
          </a:p>
          <a:p>
            <a:pPr>
              <a:lnSpc>
                <a:spcPct val="110000"/>
              </a:lnSpc>
              <a:buFontTx/>
              <a:buNone/>
            </a:pPr>
            <a:r>
              <a:rPr lang="en-GB" sz="2000" dirty="0"/>
              <a:t> </a:t>
            </a:r>
            <a:endParaRPr lang="en-IE" sz="2000" dirty="0"/>
          </a:p>
          <a:p>
            <a:pPr>
              <a:lnSpc>
                <a:spcPct val="110000"/>
              </a:lnSpc>
            </a:pPr>
            <a:r>
              <a:rPr lang="en-IE" sz="2000" dirty="0"/>
              <a:t>Fouche, C., </a:t>
            </a:r>
            <a:r>
              <a:rPr lang="en-IE" sz="2000" dirty="0" err="1"/>
              <a:t>Beddoe</a:t>
            </a:r>
            <a:r>
              <a:rPr lang="en-IE" sz="2000" dirty="0"/>
              <a:t>, L., Bartley, A., &amp; de </a:t>
            </a:r>
            <a:r>
              <a:rPr lang="en-IE" sz="2000" dirty="0" err="1"/>
              <a:t>Haan</a:t>
            </a:r>
            <a:r>
              <a:rPr lang="en-IE" sz="2000" dirty="0"/>
              <a:t>, I. (2014a). Enduring professional dislocation: Migrant social workers' perceptions of their professional roles. </a:t>
            </a:r>
            <a:r>
              <a:rPr lang="en-IE" sz="2000" i="1" dirty="0"/>
              <a:t>British Journal of Social Work</a:t>
            </a:r>
            <a:r>
              <a:rPr lang="en-IE" sz="2000" dirty="0"/>
              <a:t>, </a:t>
            </a:r>
            <a:r>
              <a:rPr lang="en-IE" sz="2000" i="1" dirty="0"/>
              <a:t>44</a:t>
            </a:r>
            <a:r>
              <a:rPr lang="en-IE" sz="2000" dirty="0"/>
              <a:t>(7), 1-19</a:t>
            </a:r>
          </a:p>
          <a:p>
            <a:pPr>
              <a:lnSpc>
                <a:spcPct val="110000"/>
              </a:lnSpc>
            </a:pPr>
            <a:endParaRPr lang="en-IE" sz="2000" dirty="0"/>
          </a:p>
          <a:p>
            <a:r>
              <a:rPr lang="en-GB" dirty="0"/>
              <a:t>Fulton, A.E, Pullen-</a:t>
            </a:r>
            <a:r>
              <a:rPr lang="en-GB" dirty="0" err="1"/>
              <a:t>Sanfacon</a:t>
            </a:r>
            <a:r>
              <a:rPr lang="en-GB" dirty="0"/>
              <a:t>, A. B. M, </a:t>
            </a:r>
            <a:r>
              <a:rPr lang="en-GB" dirty="0" err="1"/>
              <a:t>Ethier</a:t>
            </a:r>
            <a:r>
              <a:rPr lang="en-GB" dirty="0"/>
              <a:t>, S. and Graham J. R. (2016) </a:t>
            </a:r>
            <a:r>
              <a:rPr lang="en-IE" dirty="0"/>
              <a:t>Migrant Social Workers, Foreign Credential Recognition and Securing Employment in Canada: A Qualitative Analysis of Pre-Employment Experiences. </a:t>
            </a:r>
            <a:r>
              <a:rPr lang="en-IE" i="1" dirty="0"/>
              <a:t>Canadian Social Work Review. </a:t>
            </a:r>
            <a:endParaRPr lang="en-IE" dirty="0"/>
          </a:p>
          <a:p>
            <a:r>
              <a:rPr lang="en-IE" dirty="0"/>
              <a:t>Volume 33 (1) 65–86.</a:t>
            </a:r>
          </a:p>
          <a:p>
            <a:endParaRPr lang="en-IE" dirty="0"/>
          </a:p>
          <a:p>
            <a:pPr>
              <a:lnSpc>
                <a:spcPct val="110000"/>
              </a:lnSpc>
            </a:pPr>
            <a:r>
              <a:rPr lang="en-US" dirty="0"/>
              <a:t>Gabriel, D. (2007) </a:t>
            </a:r>
            <a:r>
              <a:rPr lang="en-US" i="1" dirty="0"/>
              <a:t>Layers of Blackness: Colourism in the African Diaspora</a:t>
            </a:r>
            <a:r>
              <a:rPr lang="en-US" dirty="0"/>
              <a:t> London: Imani Media Ltd.</a:t>
            </a:r>
            <a:endParaRPr lang="en-IE" dirty="0"/>
          </a:p>
          <a:p>
            <a:pPr>
              <a:lnSpc>
                <a:spcPct val="110000"/>
              </a:lnSpc>
            </a:pPr>
            <a:endParaRPr lang="en-IE" sz="2000" dirty="0"/>
          </a:p>
          <a:p>
            <a:pPr>
              <a:lnSpc>
                <a:spcPct val="110000"/>
              </a:lnSpc>
            </a:pPr>
            <a:endParaRPr lang="en-IE" sz="2000" dirty="0"/>
          </a:p>
          <a:p>
            <a:pPr>
              <a:lnSpc>
                <a:spcPct val="70000"/>
              </a:lnSpc>
              <a:buFontTx/>
              <a:buNone/>
            </a:pPr>
            <a:endParaRPr lang="en-IE" sz="2000" dirty="0"/>
          </a:p>
          <a:p>
            <a:pPr>
              <a:lnSpc>
                <a:spcPct val="70000"/>
              </a:lnSpc>
            </a:pPr>
            <a:endParaRPr lang="en-IE" sz="2000" dirty="0"/>
          </a:p>
          <a:p>
            <a:pPr>
              <a:lnSpc>
                <a:spcPct val="70000"/>
              </a:lnSpc>
              <a:buFontTx/>
              <a:buNone/>
            </a:pPr>
            <a:endParaRPr lang="en-US" sz="20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BD8E78A-F525-6442-922F-85924352086A}"/>
              </a:ext>
            </a:extLst>
          </p:cNvPr>
          <p:cNvSpPr/>
          <p:nvPr/>
        </p:nvSpPr>
        <p:spPr>
          <a:xfrm>
            <a:off x="0" y="0"/>
            <a:ext cx="12192000" cy="6565900"/>
          </a:xfrm>
          <a:prstGeom prst="rect">
            <a:avLst/>
          </a:prstGeom>
        </p:spPr>
        <p:txBody>
          <a:bodyPr wrap="square">
            <a:spAutoFit/>
          </a:bodyPr>
          <a:lstStyle/>
          <a:p>
            <a:pPr marL="285750" indent="-285750">
              <a:spcAft>
                <a:spcPts val="790"/>
              </a:spcAft>
              <a:buFont typeface="Arial" panose="020B0604020202020204" pitchFamily="34" charset="0"/>
              <a:buChar char="•"/>
            </a:pPr>
            <a:r>
              <a:rPr lang="en-IE" dirty="0">
                <a:latin typeface="Tahoma" panose="020B0604030504040204" pitchFamily="34" charset="0"/>
                <a:ea typeface="Tahoma" panose="020B0604030504040204" pitchFamily="34" charset="0"/>
                <a:cs typeface="Tahoma" panose="020B0604030504040204" pitchFamily="34" charset="0"/>
              </a:rPr>
              <a:t>George, M. (1997) "Being set up to fail?"</a:t>
            </a:r>
            <a:r>
              <a:rPr lang="en-IE" i="1" dirty="0">
                <a:latin typeface="Tahoma" panose="020B0604030504040204" pitchFamily="34" charset="0"/>
                <a:ea typeface="Tahoma" panose="020B0604030504040204" pitchFamily="34" charset="0"/>
                <a:cs typeface="Tahoma" panose="020B0604030504040204" pitchFamily="34" charset="0"/>
              </a:rPr>
              <a:t> Community Care, </a:t>
            </a:r>
            <a:r>
              <a:rPr lang="en-IE" dirty="0">
                <a:latin typeface="Tahoma" panose="020B0604030504040204" pitchFamily="34" charset="0"/>
                <a:ea typeface="Tahoma" panose="020B0604030504040204" pitchFamily="34" charset="0"/>
                <a:cs typeface="Tahoma" panose="020B0604030504040204" pitchFamily="34" charset="0"/>
              </a:rPr>
              <a:t>Vol. 27 pp. 30-31.</a:t>
            </a:r>
          </a:p>
          <a:p>
            <a:pPr marL="285750" indent="-285750">
              <a:spcAft>
                <a:spcPts val="0"/>
              </a:spcAft>
              <a:buFont typeface="Arial" panose="020B0604020202020204" pitchFamily="34" charset="0"/>
              <a:buChar char="•"/>
            </a:pPr>
            <a:endParaRPr lang="en-IE" dirty="0">
              <a:latin typeface="Tahoma" panose="020B0604030504040204" pitchFamily="34" charset="0"/>
              <a:ea typeface="Tahoma" panose="020B0604030504040204" pitchFamily="34" charset="0"/>
              <a:cs typeface="Tahoma" panose="020B0604030504040204" pitchFamily="34" charset="0"/>
            </a:endParaRPr>
          </a:p>
          <a:p>
            <a:pPr marL="285750" indent="-285750">
              <a:spcAft>
                <a:spcPts val="0"/>
              </a:spcAft>
              <a:buFont typeface="Arial" panose="020B0604020202020204" pitchFamily="34" charset="0"/>
              <a:buChar char="•"/>
            </a:pPr>
            <a:r>
              <a:rPr lang="en-IE" dirty="0">
                <a:latin typeface="Tahoma" panose="020B0604030504040204" pitchFamily="34" charset="0"/>
                <a:ea typeface="Tahoma" panose="020B0604030504040204" pitchFamily="34" charset="0"/>
                <a:cs typeface="Tahoma" panose="020B0604030504040204" pitchFamily="34" charset="0"/>
              </a:rPr>
              <a:t>Gibbs, P. &amp; Costley, C. (2006) An ethics of community and care for practitioner researchers International Journal of Research &amp; Method in Education Routledge Pp. 239-249.</a:t>
            </a:r>
          </a:p>
          <a:p>
            <a:pPr marL="285750" indent="-285750">
              <a:spcAft>
                <a:spcPts val="0"/>
              </a:spcAft>
              <a:buFont typeface="Arial" panose="020B0604020202020204" pitchFamily="34" charset="0"/>
              <a:buChar char="•"/>
            </a:pPr>
            <a:endParaRPr lang="en-IE" dirty="0">
              <a:latin typeface="Tahoma" panose="020B0604030504040204" pitchFamily="34" charset="0"/>
              <a:ea typeface="Tahoma" panose="020B0604030504040204" pitchFamily="34" charset="0"/>
              <a:cs typeface="Tahoma" panose="020B0604030504040204" pitchFamily="34" charset="0"/>
            </a:endParaRPr>
          </a:p>
          <a:p>
            <a:pPr marL="285750" indent="-285750">
              <a:spcAft>
                <a:spcPts val="0"/>
              </a:spcAft>
              <a:buFont typeface="Arial" panose="020B0604020202020204" pitchFamily="34" charset="0"/>
              <a:buChar char="•"/>
            </a:pPr>
            <a:r>
              <a:rPr lang="en-IE" dirty="0">
                <a:latin typeface="Tahoma" panose="020B0604030504040204" pitchFamily="34" charset="0"/>
                <a:ea typeface="Tahoma" panose="020B0604030504040204" pitchFamily="34" charset="0"/>
                <a:cs typeface="Tahoma" panose="020B0604030504040204" pitchFamily="34" charset="0"/>
              </a:rPr>
              <a:t>Goldstein, B. P. (2002) Catch 22--black workers' role in equal opportunities for black service users </a:t>
            </a:r>
            <a:r>
              <a:rPr lang="en-IE" i="1" dirty="0">
                <a:latin typeface="Tahoma" panose="020B0604030504040204" pitchFamily="34" charset="0"/>
                <a:ea typeface="Tahoma" panose="020B0604030504040204" pitchFamily="34" charset="0"/>
                <a:cs typeface="Tahoma" panose="020B0604030504040204" pitchFamily="34" charset="0"/>
              </a:rPr>
              <a:t>British Journal of Social Work</a:t>
            </a:r>
            <a:r>
              <a:rPr lang="en-IE" dirty="0">
                <a:latin typeface="Tahoma" panose="020B0604030504040204" pitchFamily="34" charset="0"/>
                <a:ea typeface="Tahoma" panose="020B0604030504040204" pitchFamily="34" charset="0"/>
                <a:cs typeface="Tahoma" panose="020B0604030504040204" pitchFamily="34" charset="0"/>
              </a:rPr>
              <a:t> 32(6).</a:t>
            </a:r>
          </a:p>
          <a:p>
            <a:pPr marL="285750" indent="-285750">
              <a:spcAft>
                <a:spcPts val="0"/>
              </a:spcAft>
              <a:buFont typeface="Arial" panose="020B0604020202020204" pitchFamily="34" charset="0"/>
              <a:buChar char="•"/>
            </a:pPr>
            <a:endParaRPr lang="en-IE" dirty="0">
              <a:latin typeface="Tahoma" panose="020B0604030504040204" pitchFamily="34" charset="0"/>
              <a:ea typeface="Tahoma" panose="020B0604030504040204" pitchFamily="34" charset="0"/>
              <a:cs typeface="Tahoma" panose="020B0604030504040204" pitchFamily="34" charset="0"/>
            </a:endParaRPr>
          </a:p>
          <a:p>
            <a:pPr marL="285750" indent="-285750">
              <a:spcAft>
                <a:spcPts val="0"/>
              </a:spcAft>
              <a:buFont typeface="Arial" panose="020B0604020202020204" pitchFamily="34" charset="0"/>
              <a:buChar char="•"/>
            </a:pPr>
            <a:r>
              <a:rPr lang="en-GB" dirty="0">
                <a:latin typeface="Tahoma" panose="020B0604030504040204" pitchFamily="34" charset="0"/>
                <a:ea typeface="Tahoma" panose="020B0604030504040204" pitchFamily="34" charset="0"/>
                <a:cs typeface="Tahoma" panose="020B0604030504040204" pitchFamily="34" charset="0"/>
              </a:rPr>
              <a:t>Graham, M. (2007) Creating Spaces: Exploring the Role of Cultural Knowledge as a Source of Empowerment in Models of Social Welfare in Black Communities </a:t>
            </a:r>
            <a:r>
              <a:rPr lang="en-GB" i="1" dirty="0">
                <a:latin typeface="Tahoma" panose="020B0604030504040204" pitchFamily="34" charset="0"/>
                <a:ea typeface="Tahoma" panose="020B0604030504040204" pitchFamily="34" charset="0"/>
                <a:cs typeface="Tahoma" panose="020B0604030504040204" pitchFamily="34" charset="0"/>
              </a:rPr>
              <a:t>British Journal of Social Work.</a:t>
            </a:r>
            <a:r>
              <a:rPr lang="en-GB" dirty="0">
                <a:latin typeface="Tahoma" panose="020B0604030504040204" pitchFamily="34" charset="0"/>
                <a:ea typeface="Tahoma" panose="020B0604030504040204" pitchFamily="34" charset="0"/>
                <a:cs typeface="Tahoma" panose="020B0604030504040204" pitchFamily="34" charset="0"/>
              </a:rPr>
              <a:t> Vol 32; 35-49.</a:t>
            </a:r>
            <a:endParaRPr lang="en-IE" dirty="0">
              <a:latin typeface="Tahoma" panose="020B0604030504040204" pitchFamily="34" charset="0"/>
              <a:ea typeface="Tahoma" panose="020B0604030504040204" pitchFamily="34" charset="0"/>
              <a:cs typeface="Tahoma" panose="020B0604030504040204" pitchFamily="34" charset="0"/>
            </a:endParaRPr>
          </a:p>
          <a:p>
            <a:pPr marL="285750" indent="-285750">
              <a:spcAft>
                <a:spcPts val="0"/>
              </a:spcAft>
              <a:buFont typeface="Arial" panose="020B0604020202020204" pitchFamily="34" charset="0"/>
              <a:buChar char="•"/>
            </a:pPr>
            <a:endParaRPr lang="en-US" dirty="0">
              <a:latin typeface="Tahoma" panose="020B0604030504040204" pitchFamily="34" charset="0"/>
              <a:ea typeface="Tahoma" panose="020B0604030504040204" pitchFamily="34" charset="0"/>
              <a:cs typeface="Tahoma" panose="020B0604030504040204" pitchFamily="34" charset="0"/>
            </a:endParaRPr>
          </a:p>
          <a:p>
            <a:pPr marL="285750" indent="-285750">
              <a:spcAft>
                <a:spcPts val="0"/>
              </a:spcAft>
              <a:buFont typeface="Arial" panose="020B0604020202020204" pitchFamily="34" charset="0"/>
              <a:buChar char="•"/>
            </a:pPr>
            <a:r>
              <a:rPr lang="en-US" dirty="0">
                <a:latin typeface="Tahoma" panose="020B0604030504040204" pitchFamily="34" charset="0"/>
                <a:ea typeface="Tahoma" panose="020B0604030504040204" pitchFamily="34" charset="0"/>
                <a:cs typeface="Tahoma" panose="020B0604030504040204" pitchFamily="34" charset="0"/>
              </a:rPr>
              <a:t>Gray, M., &amp; Fook, J. (2004) The quest for a universal social work: Some issues and implications Social</a:t>
            </a:r>
            <a:r>
              <a:rPr lang="en-US" i="1" dirty="0">
                <a:latin typeface="Tahoma" panose="020B0604030504040204" pitchFamily="34" charset="0"/>
                <a:ea typeface="Tahoma" panose="020B0604030504040204" pitchFamily="34" charset="0"/>
                <a:cs typeface="Tahoma" panose="020B0604030504040204" pitchFamily="34" charset="0"/>
              </a:rPr>
              <a:t> Work Education</a:t>
            </a:r>
            <a:r>
              <a:rPr lang="en-US" dirty="0">
                <a:latin typeface="Tahoma" panose="020B0604030504040204" pitchFamily="34" charset="0"/>
                <a:ea typeface="Tahoma" panose="020B0604030504040204" pitchFamily="34" charset="0"/>
                <a:cs typeface="Tahoma" panose="020B0604030504040204" pitchFamily="34" charset="0"/>
              </a:rPr>
              <a:t> Vol. 23, 625–644. doi:10.1080/0261547042000252334</a:t>
            </a:r>
          </a:p>
          <a:p>
            <a:pPr marL="285750" indent="-285750">
              <a:spcAft>
                <a:spcPts val="0"/>
              </a:spcAft>
              <a:buFont typeface="Arial" panose="020B0604020202020204" pitchFamily="34" charset="0"/>
              <a:buChar char="•"/>
            </a:pPr>
            <a:endParaRPr lang="en-US" sz="1800" dirty="0">
              <a:effectLst/>
              <a:latin typeface="Tahoma" panose="020B0604030504040204" pitchFamily="34" charset="0"/>
              <a:ea typeface="Tahoma" panose="020B0604030504040204" pitchFamily="34" charset="0"/>
              <a:cs typeface="Tahoma" panose="020B0604030504040204" pitchFamily="34" charset="0"/>
            </a:endParaRPr>
          </a:p>
          <a:p>
            <a:pPr marL="285750" indent="-285750">
              <a:buFont typeface="Arial" panose="020B0604020202020204" pitchFamily="34" charset="0"/>
              <a:buChar char="•"/>
            </a:pPr>
            <a:r>
              <a:rPr lang="en-IE" dirty="0"/>
              <a:t>Gray, M., Coates, J., Yellow Bird, M. and Herington, T. (2013) </a:t>
            </a:r>
            <a:r>
              <a:rPr lang="en-IE" i="1" dirty="0"/>
              <a:t>Decolonizing Social Work</a:t>
            </a:r>
            <a:r>
              <a:rPr lang="en-IE" dirty="0"/>
              <a:t> Surrey; Burlington : Ashgate</a:t>
            </a:r>
          </a:p>
          <a:p>
            <a:endParaRPr lang="en-IE" dirty="0"/>
          </a:p>
          <a:p>
            <a:pPr marL="285750" indent="-285750">
              <a:buFont typeface="Arial" panose="020B0604020202020204" pitchFamily="34" charset="0"/>
              <a:buChar char="•"/>
            </a:pPr>
            <a:r>
              <a:rPr lang="en-US" dirty="0"/>
              <a:t>Herbert, J., May, J., Wills, </a:t>
            </a:r>
            <a:r>
              <a:rPr lang="en-US" dirty="0" err="1"/>
              <a:t>Datta</a:t>
            </a:r>
            <a:r>
              <a:rPr lang="en-US" dirty="0"/>
              <a:t>, K., Evans, Y and </a:t>
            </a:r>
            <a:r>
              <a:rPr lang="en-US" dirty="0" err="1"/>
              <a:t>Mcllwaine</a:t>
            </a:r>
            <a:r>
              <a:rPr lang="en-US" dirty="0"/>
              <a:t>, C. (2008) ‘Multicultural Living? Experiences of Everyday Racism among Ghanaian Migrants in London’ </a:t>
            </a:r>
            <a:r>
              <a:rPr lang="en-US" i="1" dirty="0"/>
              <a:t>European Urban and Regional Studies </a:t>
            </a:r>
            <a:r>
              <a:rPr lang="en-US" dirty="0"/>
              <a:t>15(2): 103–17.</a:t>
            </a:r>
            <a:endParaRPr lang="en-IE" dirty="0"/>
          </a:p>
          <a:p>
            <a:pPr marL="285750" indent="-285750">
              <a:buFont typeface="Arial" panose="020B0604020202020204" pitchFamily="34" charset="0"/>
              <a:buChar char="•"/>
            </a:pPr>
            <a:endParaRPr lang="en-IE" dirty="0"/>
          </a:p>
          <a:p>
            <a:r>
              <a:rPr lang="en-US" dirty="0"/>
              <a:t> </a:t>
            </a:r>
            <a:endParaRPr lang="en-IE" dirty="0"/>
          </a:p>
          <a:p>
            <a:pPr marL="285750" indent="-285750">
              <a:buFont typeface="Arial" panose="020B0604020202020204" pitchFamily="34" charset="0"/>
              <a:buChar char="•"/>
            </a:pPr>
            <a:r>
              <a:rPr lang="en-IE" dirty="0" err="1"/>
              <a:t>Hillen</a:t>
            </a:r>
            <a:r>
              <a:rPr lang="en-IE" dirty="0"/>
              <a:t>, P. &amp; Levy, S. (2015) Framing the experiences of BME social work students within a narrative of Educating for a Culturally Diverse Workforce, Social Work Education,34:7, 785-798.</a:t>
            </a:r>
          </a:p>
          <a:p>
            <a:pPr>
              <a:spcAft>
                <a:spcPts val="0"/>
              </a:spcAft>
            </a:pPr>
            <a:endParaRPr lang="en-IE" sz="1800" dirty="0">
              <a:effectLst/>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8399728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5"/>
          <p:cNvSpPr>
            <a:spLocks noGrp="1"/>
          </p:cNvSpPr>
          <p:nvPr>
            <p:ph type="title" idx="4294967295"/>
          </p:nvPr>
        </p:nvSpPr>
        <p:spPr>
          <a:xfrm>
            <a:off x="0" y="179388"/>
            <a:ext cx="9917113" cy="609600"/>
          </a:xfrm>
        </p:spPr>
        <p:txBody>
          <a:bodyPr/>
          <a:lstStyle/>
          <a:p>
            <a:pPr algn="ctr"/>
            <a:r>
              <a:rPr lang="en-IE" sz="2800" b="1" dirty="0"/>
              <a:t>Introduction</a:t>
            </a:r>
            <a:endParaRPr lang="en-US" sz="2800" b="1" dirty="0">
              <a:solidFill>
                <a:schemeClr val="bg1"/>
              </a:solidFill>
            </a:endParaRPr>
          </a:p>
        </p:txBody>
      </p:sp>
      <p:sp>
        <p:nvSpPr>
          <p:cNvPr id="5" name="Content Placeholder 4"/>
          <p:cNvSpPr>
            <a:spLocks noGrp="1"/>
          </p:cNvSpPr>
          <p:nvPr>
            <p:ph idx="4294967295"/>
          </p:nvPr>
        </p:nvSpPr>
        <p:spPr>
          <a:xfrm>
            <a:off x="0" y="873125"/>
            <a:ext cx="12192000" cy="5840413"/>
          </a:xfrm>
        </p:spPr>
        <p:txBody>
          <a:bodyPr>
            <a:normAutofit/>
          </a:bodyPr>
          <a:lstStyle/>
          <a:p>
            <a:pPr marL="628650" indent="-285750">
              <a:lnSpc>
                <a:spcPct val="130000"/>
              </a:lnSpc>
              <a:spcBef>
                <a:spcPct val="0"/>
              </a:spcBef>
              <a:buFontTx/>
              <a:buNone/>
            </a:pPr>
            <a:endParaRPr lang="en-IE" sz="1600" dirty="0"/>
          </a:p>
          <a:p>
            <a:pPr marL="628650" indent="-285750">
              <a:lnSpc>
                <a:spcPct val="130000"/>
              </a:lnSpc>
              <a:spcBef>
                <a:spcPct val="0"/>
              </a:spcBef>
            </a:pPr>
            <a:r>
              <a:rPr lang="en-IE" sz="2400" b="1" dirty="0">
                <a:solidFill>
                  <a:srgbClr val="FFC000"/>
                </a:solidFill>
              </a:rPr>
              <a:t>Personal and professional motivation for study: </a:t>
            </a:r>
          </a:p>
          <a:p>
            <a:pPr marL="628650" indent="-285750">
              <a:lnSpc>
                <a:spcPct val="130000"/>
              </a:lnSpc>
              <a:spcBef>
                <a:spcPct val="0"/>
              </a:spcBef>
              <a:buFontTx/>
              <a:buChar char="-"/>
            </a:pPr>
            <a:r>
              <a:rPr lang="en-IE" sz="2400" dirty="0"/>
              <a:t>Perception of attachment issues for African children among Irish social workers</a:t>
            </a:r>
          </a:p>
          <a:p>
            <a:pPr marL="628650" indent="-285750">
              <a:lnSpc>
                <a:spcPct val="130000"/>
              </a:lnSpc>
              <a:spcBef>
                <a:spcPct val="0"/>
              </a:spcBef>
              <a:buFontTx/>
              <a:buChar char="-"/>
            </a:pPr>
            <a:r>
              <a:rPr lang="en-IE" sz="2400" dirty="0"/>
              <a:t>Increasing number of Black African social work practitioners and students</a:t>
            </a:r>
          </a:p>
          <a:p>
            <a:pPr marL="628650" indent="-285750">
              <a:lnSpc>
                <a:spcPct val="130000"/>
              </a:lnSpc>
              <a:spcBef>
                <a:spcPct val="0"/>
              </a:spcBef>
              <a:buFontTx/>
              <a:buChar char="-"/>
            </a:pPr>
            <a:r>
              <a:rPr lang="en-IE" sz="2400" dirty="0"/>
              <a:t>Locating African philosophy within traditional social work theories in practice</a:t>
            </a:r>
          </a:p>
          <a:p>
            <a:pPr marL="628650" indent="-285750">
              <a:lnSpc>
                <a:spcPct val="130000"/>
              </a:lnSpc>
              <a:spcBef>
                <a:spcPct val="0"/>
              </a:spcBef>
              <a:buFontTx/>
              <a:buChar char="-"/>
            </a:pPr>
            <a:r>
              <a:rPr lang="en-IE" sz="2400" dirty="0"/>
              <a:t>Emergence of social work theories underpinned by Western Eurocentric philosophical, sociological and political constructs (Adams, 1999; </a:t>
            </a:r>
            <a:r>
              <a:rPr lang="en-IE" sz="2400" dirty="0" err="1"/>
              <a:t>Battiste</a:t>
            </a:r>
            <a:r>
              <a:rPr lang="en-IE" sz="2400" dirty="0"/>
              <a:t> and Youngblood-Henderson, 2000 and </a:t>
            </a:r>
            <a:r>
              <a:rPr lang="en-IE" sz="2400" dirty="0" err="1"/>
              <a:t>Alkebulan</a:t>
            </a:r>
            <a:r>
              <a:rPr lang="en-IE" sz="2400" dirty="0"/>
              <a:t>, 2007)</a:t>
            </a:r>
          </a:p>
          <a:p>
            <a:pPr marL="628650" indent="-285750">
              <a:lnSpc>
                <a:spcPct val="110000"/>
              </a:lnSpc>
              <a:spcBef>
                <a:spcPct val="0"/>
              </a:spcBef>
              <a:buFontTx/>
              <a:buChar char="-"/>
            </a:pPr>
            <a:r>
              <a:rPr lang="en-IE" sz="2400" dirty="0"/>
              <a:t>Majority of Irish scholarship only in relation to Black and minority ethnic users of social work, not practitioners (</a:t>
            </a:r>
            <a:r>
              <a:rPr lang="en-IE" sz="2400" dirty="0" err="1"/>
              <a:t>Dalikeni</a:t>
            </a:r>
            <a:r>
              <a:rPr lang="en-IE" sz="2400" dirty="0"/>
              <a:t>, 2014;  </a:t>
            </a:r>
            <a:r>
              <a:rPr lang="en-IE" sz="2400" dirty="0" err="1"/>
              <a:t>Ní</a:t>
            </a:r>
            <a:r>
              <a:rPr lang="en-IE" sz="2400" dirty="0"/>
              <a:t> Raghallaigh, &amp; Thornton, 2013 and 2017, Christie, 2001)</a:t>
            </a:r>
            <a:r>
              <a:rPr lang="en-GB" sz="4200" dirty="0"/>
              <a:t> </a:t>
            </a:r>
            <a:endParaRPr lang="en-IE" sz="13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FF038C6-5238-7B45-9DB7-BB2F90B31157}"/>
              </a:ext>
            </a:extLst>
          </p:cNvPr>
          <p:cNvSpPr/>
          <p:nvPr/>
        </p:nvSpPr>
        <p:spPr>
          <a:xfrm>
            <a:off x="0" y="45542"/>
            <a:ext cx="12192000" cy="7071616"/>
          </a:xfrm>
          <a:prstGeom prst="rect">
            <a:avLst/>
          </a:prstGeom>
        </p:spPr>
        <p:txBody>
          <a:bodyPr wrap="square">
            <a:spAutoFit/>
          </a:bodyPr>
          <a:lstStyle/>
          <a:p>
            <a:pPr marL="285750" indent="-285750">
              <a:lnSpc>
                <a:spcPct val="110000"/>
              </a:lnSpc>
              <a:buFont typeface="Arial" panose="020B0604020202020204" pitchFamily="34" charset="0"/>
              <a:buChar char="•"/>
            </a:pPr>
            <a:r>
              <a:rPr lang="en-IE" dirty="0" err="1"/>
              <a:t>Hslop</a:t>
            </a:r>
            <a:r>
              <a:rPr lang="en-IE" dirty="0"/>
              <a:t>, K (2018) Closing the Gap Between White Schools of Social Work and Indigenous Families. Part seven of a series: Indigenizing social </a:t>
            </a:r>
          </a:p>
          <a:p>
            <a:pPr marL="285750" indent="-285750">
              <a:lnSpc>
                <a:spcPct val="110000"/>
              </a:lnSpc>
              <a:buFont typeface="Arial" panose="020B0604020202020204" pitchFamily="34" charset="0"/>
              <a:buChar char="•"/>
            </a:pPr>
            <a:r>
              <a:rPr lang="en-IE" dirty="0"/>
              <a:t>work, one school at a time. </a:t>
            </a:r>
            <a:r>
              <a:rPr lang="en-IE" dirty="0">
                <a:hlinkClick r:id="rId2"/>
              </a:rPr>
              <a:t>https://thetyee.ca/News/2018/05/31/Gap-Between-White-Schools-Social-Work-Indigenous/</a:t>
            </a:r>
            <a:r>
              <a:rPr lang="en-IE" dirty="0"/>
              <a:t> </a:t>
            </a:r>
          </a:p>
          <a:p>
            <a:pPr marL="285750" indent="-285750">
              <a:lnSpc>
                <a:spcPct val="110000"/>
              </a:lnSpc>
              <a:buFont typeface="Arial" panose="020B0604020202020204" pitchFamily="34" charset="0"/>
              <a:buChar char="•"/>
            </a:pPr>
            <a:endParaRPr lang="en-IE" dirty="0"/>
          </a:p>
          <a:p>
            <a:pPr marL="285750" indent="-285750">
              <a:lnSpc>
                <a:spcPct val="110000"/>
              </a:lnSpc>
              <a:buFont typeface="Arial" panose="020B0604020202020204" pitchFamily="34" charset="0"/>
              <a:buChar char="•"/>
            </a:pPr>
            <a:r>
              <a:rPr lang="en-IE" dirty="0"/>
              <a:t>Hussein, S., </a:t>
            </a:r>
            <a:r>
              <a:rPr lang="en-IE" dirty="0" err="1"/>
              <a:t>Manthorpe</a:t>
            </a:r>
            <a:r>
              <a:rPr lang="en-IE" dirty="0"/>
              <a:t>, J. and Stevens, M. (2009) International social workers in England: An unknown workforce? JSWEC Conference, 9 July 2009, {Accessed at </a:t>
            </a:r>
            <a:r>
              <a:rPr lang="en-IE" dirty="0">
                <a:hlinkClick r:id="rId3"/>
              </a:rPr>
              <a:t>www.jswec.co.uk</a:t>
            </a:r>
            <a:r>
              <a:rPr lang="en-IE" dirty="0"/>
              <a:t>}</a:t>
            </a:r>
          </a:p>
          <a:p>
            <a:pPr marL="285750" indent="-285750">
              <a:lnSpc>
                <a:spcPct val="110000"/>
              </a:lnSpc>
              <a:buFont typeface="Arial" panose="020B0604020202020204" pitchFamily="34" charset="0"/>
              <a:buChar char="•"/>
            </a:pPr>
            <a:endParaRPr lang="en-IE" dirty="0"/>
          </a:p>
          <a:p>
            <a:pPr marL="285750" indent="-285750">
              <a:lnSpc>
                <a:spcPct val="110000"/>
              </a:lnSpc>
              <a:buFont typeface="Arial" panose="020B0604020202020204" pitchFamily="34" charset="0"/>
              <a:buChar char="•"/>
            </a:pPr>
            <a:r>
              <a:rPr lang="en-US" dirty="0"/>
              <a:t>Hussein, S., </a:t>
            </a:r>
            <a:r>
              <a:rPr lang="en-US" dirty="0" err="1"/>
              <a:t>Manthorpe</a:t>
            </a:r>
            <a:r>
              <a:rPr lang="en-US" dirty="0"/>
              <a:t>, J. and Stevens, M. (2009) International social workers in England: An unknown workforce? JSWEC Conference, 9 July 2009, {Accessed at </a:t>
            </a:r>
            <a:r>
              <a:rPr lang="en-US" dirty="0" err="1"/>
              <a:t>www.jswec.co.uk</a:t>
            </a:r>
            <a:r>
              <a:rPr lang="en-US" dirty="0"/>
              <a:t>}</a:t>
            </a:r>
            <a:endParaRPr lang="en-IE" dirty="0"/>
          </a:p>
          <a:p>
            <a:pPr marL="285750" indent="-285750">
              <a:lnSpc>
                <a:spcPct val="110000"/>
              </a:lnSpc>
              <a:buFont typeface="Arial" panose="020B0604020202020204" pitchFamily="34" charset="0"/>
              <a:buChar char="•"/>
            </a:pPr>
            <a:endParaRPr lang="en-IE" dirty="0"/>
          </a:p>
          <a:p>
            <a:pPr marL="285750" indent="-285750">
              <a:lnSpc>
                <a:spcPct val="110000"/>
              </a:lnSpc>
              <a:buFont typeface="Arial" panose="020B0604020202020204" pitchFamily="34" charset="0"/>
              <a:buChar char="•"/>
            </a:pPr>
            <a:endParaRPr lang="en-IE" dirty="0"/>
          </a:p>
          <a:p>
            <a:pPr marL="285750" indent="-285750">
              <a:lnSpc>
                <a:spcPct val="110000"/>
              </a:lnSpc>
              <a:buFont typeface="Arial" panose="020B0604020202020204" pitchFamily="34" charset="0"/>
              <a:buChar char="•"/>
            </a:pPr>
            <a:r>
              <a:rPr lang="en-GB" dirty="0" err="1"/>
              <a:t>Kwahli</a:t>
            </a:r>
            <a:r>
              <a:rPr lang="en-GB" dirty="0"/>
              <a:t>, J. Graham, M. (2007) Creating Spaces: Exploring the Role of Cultural Knowledge as a Source of Empowerment in Models of Social Welfare in Black Communities </a:t>
            </a:r>
            <a:r>
              <a:rPr lang="en-GB" i="1" dirty="0"/>
              <a:t>British Journal of Social Work</a:t>
            </a:r>
            <a:r>
              <a:rPr lang="en-GB" dirty="0"/>
              <a:t> Vol 32, Pp. 35-49</a:t>
            </a:r>
          </a:p>
          <a:p>
            <a:pPr marL="285750" indent="-285750">
              <a:lnSpc>
                <a:spcPct val="110000"/>
              </a:lnSpc>
              <a:buFont typeface="Arial" panose="020B0604020202020204" pitchFamily="34" charset="0"/>
              <a:buChar char="•"/>
            </a:pPr>
            <a:endParaRPr lang="en-IE" dirty="0"/>
          </a:p>
          <a:p>
            <a:pPr marL="285750" indent="-285750">
              <a:lnSpc>
                <a:spcPct val="110000"/>
              </a:lnSpc>
              <a:buFont typeface="Arial" panose="020B0604020202020204" pitchFamily="34" charset="0"/>
              <a:buChar char="•"/>
            </a:pPr>
            <a:endParaRPr lang="en-GB" dirty="0"/>
          </a:p>
          <a:p>
            <a:pPr marL="285750" indent="-285750">
              <a:lnSpc>
                <a:spcPct val="110000"/>
              </a:lnSpc>
              <a:buFont typeface="Arial" panose="020B0604020202020204" pitchFamily="34" charset="0"/>
              <a:buChar char="•"/>
            </a:pPr>
            <a:r>
              <a:rPr lang="en-IE" dirty="0"/>
              <a:t>Lentin (2005) ‘Replacing “race,” Historicizing “Culture” in Multiculturalism’, Patterns of Prejudice 39(4) pp. 379–96.</a:t>
            </a:r>
          </a:p>
          <a:p>
            <a:pPr marL="285750" indent="-285750">
              <a:lnSpc>
                <a:spcPct val="110000"/>
              </a:lnSpc>
              <a:buFont typeface="Arial" panose="020B0604020202020204" pitchFamily="34" charset="0"/>
              <a:buChar char="•"/>
            </a:pPr>
            <a:endParaRPr lang="en-IE" dirty="0"/>
          </a:p>
          <a:p>
            <a:pPr marL="285750" indent="-285750">
              <a:lnSpc>
                <a:spcPct val="110000"/>
              </a:lnSpc>
              <a:buFont typeface="Arial" panose="020B0604020202020204" pitchFamily="34" charset="0"/>
              <a:buChar char="•"/>
            </a:pPr>
            <a:r>
              <a:rPr lang="en-GB" dirty="0"/>
              <a:t>Mbarushimana, J. &amp; Robbins, R (2015): “We have to Work Harder”: Testing Assumptions about the Challenges for Black and Minority Ethnic Social Workers in a Multicultural Society, Practice: Social Work in Action, DOI: 10.1080/09503153.2015.1014336 (Received from co- author)</a:t>
            </a:r>
          </a:p>
          <a:p>
            <a:pPr>
              <a:lnSpc>
                <a:spcPct val="110000"/>
              </a:lnSpc>
            </a:pPr>
            <a:endParaRPr lang="en-IE" dirty="0"/>
          </a:p>
          <a:p>
            <a:pPr>
              <a:lnSpc>
                <a:spcPct val="110000"/>
              </a:lnSpc>
            </a:pPr>
            <a:endParaRPr lang="en-IE" dirty="0"/>
          </a:p>
        </p:txBody>
      </p:sp>
    </p:spTree>
    <p:extLst>
      <p:ext uri="{BB962C8B-B14F-4D97-AF65-F5344CB8AC3E}">
        <p14:creationId xmlns:p14="http://schemas.microsoft.com/office/powerpoint/2010/main" val="13360719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06ACEEA-5CA2-F940-803C-66FFA84455FD}"/>
              </a:ext>
            </a:extLst>
          </p:cNvPr>
          <p:cNvSpPr/>
          <p:nvPr/>
        </p:nvSpPr>
        <p:spPr>
          <a:xfrm>
            <a:off x="0" y="0"/>
            <a:ext cx="12192000" cy="6740307"/>
          </a:xfrm>
          <a:prstGeom prst="rect">
            <a:avLst/>
          </a:prstGeom>
        </p:spPr>
        <p:txBody>
          <a:bodyPr wrap="square">
            <a:spAutoFit/>
          </a:bodyPr>
          <a:lstStyle/>
          <a:p>
            <a:pPr marL="342900" indent="-342900">
              <a:spcAft>
                <a:spcPts val="0"/>
              </a:spcAft>
              <a:buFont typeface="Arial" panose="020B0604020202020204" pitchFamily="34" charset="0"/>
              <a:buChar char="•"/>
            </a:pPr>
            <a:r>
              <a:rPr lang="en-GB" sz="2400" dirty="0">
                <a:latin typeface="Tahoma" panose="020B0604030504040204" pitchFamily="34" charset="0"/>
                <a:ea typeface="Tahoma" panose="020B0604030504040204" pitchFamily="34" charset="0"/>
                <a:cs typeface="Tahoma" panose="020B0604030504040204" pitchFamily="34" charset="0"/>
              </a:rPr>
              <a:t>McMahon, A. and Allen-Meares, P. (1992) Is social work Racist? A content Analysis of Recent Literature </a:t>
            </a:r>
            <a:r>
              <a:rPr lang="en-GB" sz="2400" i="1" dirty="0">
                <a:latin typeface="Tahoma" panose="020B0604030504040204" pitchFamily="34" charset="0"/>
                <a:ea typeface="Tahoma" panose="020B0604030504040204" pitchFamily="34" charset="0"/>
                <a:cs typeface="Tahoma" panose="020B0604030504040204" pitchFamily="34" charset="0"/>
              </a:rPr>
              <a:t>Social Work. </a:t>
            </a:r>
            <a:r>
              <a:rPr lang="en-GB" sz="2400" dirty="0">
                <a:latin typeface="Tahoma" panose="020B0604030504040204" pitchFamily="34" charset="0"/>
                <a:ea typeface="Tahoma" panose="020B0604030504040204" pitchFamily="34" charset="0"/>
                <a:cs typeface="Tahoma" panose="020B0604030504040204" pitchFamily="34" charset="0"/>
              </a:rPr>
              <a:t>Vol. 37, Issue 6; 533-539.</a:t>
            </a:r>
            <a:endParaRPr lang="en-IE" sz="2400" dirty="0">
              <a:latin typeface="Tahoma" panose="020B0604030504040204" pitchFamily="34" charset="0"/>
              <a:ea typeface="Tahoma" panose="020B0604030504040204" pitchFamily="34" charset="0"/>
              <a:cs typeface="Tahoma" panose="020B0604030504040204" pitchFamily="34" charset="0"/>
            </a:endParaRPr>
          </a:p>
          <a:p>
            <a:pPr marL="342900" indent="-342900">
              <a:spcAft>
                <a:spcPts val="0"/>
              </a:spcAft>
              <a:buFont typeface="Arial" panose="020B0604020202020204" pitchFamily="34" charset="0"/>
              <a:buChar char="•"/>
            </a:pPr>
            <a:endParaRPr lang="en-IE" sz="2400" dirty="0">
              <a:latin typeface="Tahoma" panose="020B0604030504040204" pitchFamily="34" charset="0"/>
              <a:ea typeface="Tahoma" panose="020B0604030504040204" pitchFamily="34" charset="0"/>
              <a:cs typeface="Tahoma" panose="020B0604030504040204" pitchFamily="34" charset="0"/>
            </a:endParaRPr>
          </a:p>
          <a:p>
            <a:pPr marL="342900" indent="-342900">
              <a:spcAft>
                <a:spcPts val="0"/>
              </a:spcAft>
              <a:buFont typeface="Arial" panose="020B0604020202020204" pitchFamily="34" charset="0"/>
              <a:buChar char="•"/>
            </a:pPr>
            <a:r>
              <a:rPr lang="en-IE" sz="2400" dirty="0">
                <a:latin typeface="Tahoma" panose="020B0604030504040204" pitchFamily="34" charset="0"/>
                <a:ea typeface="Tahoma" panose="020B0604030504040204" pitchFamily="34" charset="0"/>
                <a:cs typeface="Tahoma" panose="020B0604030504040204" pitchFamily="34" charset="0"/>
              </a:rPr>
              <a:t>Mercer, J. (2007) The Challenges of Insider Research in Educational Institutions</a:t>
            </a:r>
            <a:r>
              <a:rPr lang="en-GB" sz="2400" dirty="0">
                <a:latin typeface="Tahoma" panose="020B0604030504040204" pitchFamily="34" charset="0"/>
                <a:ea typeface="Tahoma" panose="020B0604030504040204" pitchFamily="34" charset="0"/>
                <a:cs typeface="Tahoma" panose="020B0604030504040204" pitchFamily="34" charset="0"/>
              </a:rPr>
              <a:t>: Wielding A Double-edged Sword and Resolving Delicate Dilemmas Oxford Review of Education</a:t>
            </a:r>
            <a:r>
              <a:rPr lang="en-IE" sz="2400" dirty="0">
                <a:latin typeface="Tahoma" panose="020B0604030504040204" pitchFamily="34" charset="0"/>
                <a:ea typeface="Tahoma" panose="020B0604030504040204" pitchFamily="34" charset="0"/>
                <a:cs typeface="Tahoma" panose="020B0604030504040204" pitchFamily="34" charset="0"/>
              </a:rPr>
              <a:t> 33 (1)</a:t>
            </a:r>
          </a:p>
          <a:p>
            <a:pPr marL="342900" indent="-342900">
              <a:spcAft>
                <a:spcPts val="0"/>
              </a:spcAft>
              <a:buFont typeface="Arial" panose="020B0604020202020204" pitchFamily="34" charset="0"/>
              <a:buChar char="•"/>
            </a:pPr>
            <a:endParaRPr lang="en-US" sz="2400" dirty="0">
              <a:latin typeface="Tahoma" panose="020B0604030504040204" pitchFamily="34" charset="0"/>
              <a:ea typeface="Tahoma" panose="020B0604030504040204" pitchFamily="34" charset="0"/>
              <a:cs typeface="Tahoma" panose="020B0604030504040204" pitchFamily="34" charset="0"/>
            </a:endParaRPr>
          </a:p>
          <a:p>
            <a:pPr marL="342900" indent="-342900">
              <a:spcAft>
                <a:spcPts val="0"/>
              </a:spcAft>
              <a:buFont typeface="Arial" panose="020B0604020202020204" pitchFamily="34" charset="0"/>
              <a:buChar char="•"/>
            </a:pPr>
            <a:r>
              <a:rPr lang="en-US" sz="2400" dirty="0">
                <a:latin typeface="Tahoma" panose="020B0604030504040204" pitchFamily="34" charset="0"/>
                <a:ea typeface="Tahoma" panose="020B0604030504040204" pitchFamily="34" charset="0"/>
                <a:cs typeface="Tahoma" panose="020B0604030504040204" pitchFamily="34" charset="0"/>
              </a:rPr>
              <a:t>Murphy, B. K. (1999) </a:t>
            </a:r>
            <a:r>
              <a:rPr lang="en-US" sz="2400" i="1" dirty="0">
                <a:latin typeface="Tahoma" panose="020B0604030504040204" pitchFamily="34" charset="0"/>
                <a:ea typeface="Tahoma" panose="020B0604030504040204" pitchFamily="34" charset="0"/>
                <a:cs typeface="Tahoma" panose="020B0604030504040204" pitchFamily="34" charset="0"/>
              </a:rPr>
              <a:t>Transforming Ourselves, transforming the world: An open conspiracy for social change</a:t>
            </a:r>
            <a:r>
              <a:rPr lang="en-US" sz="2400" dirty="0">
                <a:latin typeface="Tahoma" panose="020B0604030504040204" pitchFamily="34" charset="0"/>
                <a:ea typeface="Tahoma" panose="020B0604030504040204" pitchFamily="34" charset="0"/>
                <a:cs typeface="Tahoma" panose="020B0604030504040204" pitchFamily="34" charset="0"/>
              </a:rPr>
              <a:t> London: Zed Books.</a:t>
            </a:r>
          </a:p>
          <a:p>
            <a:pPr marL="342900" indent="-342900">
              <a:spcAft>
                <a:spcPts val="0"/>
              </a:spcAft>
              <a:buFont typeface="Arial" panose="020B0604020202020204" pitchFamily="34" charset="0"/>
              <a:buChar char="•"/>
            </a:pPr>
            <a:endParaRPr lang="en-US" sz="2400" dirty="0">
              <a:latin typeface="Tahoma" panose="020B0604030504040204" pitchFamily="34" charset="0"/>
              <a:ea typeface="Tahoma" panose="020B0604030504040204" pitchFamily="34" charset="0"/>
              <a:cs typeface="Tahoma" panose="020B0604030504040204" pitchFamily="34" charset="0"/>
            </a:endParaRPr>
          </a:p>
          <a:p>
            <a:pPr marL="342900" indent="-342900">
              <a:buFont typeface="Arial" panose="020B0604020202020204" pitchFamily="34" charset="0"/>
              <a:buChar char="•"/>
            </a:pPr>
            <a:r>
              <a:rPr lang="en-IE" sz="2400" dirty="0">
                <a:latin typeface="Tahoma" panose="020B0604030504040204" pitchFamily="34" charset="0"/>
                <a:ea typeface="Tahoma" panose="020B0604030504040204" pitchFamily="34" charset="0"/>
                <a:cs typeface="Tahoma" panose="020B0604030504040204" pitchFamily="34" charset="0"/>
              </a:rPr>
              <a:t>Naidoo, S. and </a:t>
            </a:r>
            <a:r>
              <a:rPr lang="en-IE" sz="2400" dirty="0" err="1">
                <a:latin typeface="Tahoma" panose="020B0604030504040204" pitchFamily="34" charset="0"/>
                <a:ea typeface="Tahoma" panose="020B0604030504040204" pitchFamily="34" charset="0"/>
                <a:cs typeface="Tahoma" panose="020B0604030504040204" pitchFamily="34" charset="0"/>
              </a:rPr>
              <a:t>Kasiram</a:t>
            </a:r>
            <a:r>
              <a:rPr lang="en-IE" sz="2400" dirty="0">
                <a:latin typeface="Tahoma" panose="020B0604030504040204" pitchFamily="34" charset="0"/>
                <a:ea typeface="Tahoma" panose="020B0604030504040204" pitchFamily="34" charset="0"/>
                <a:cs typeface="Tahoma" panose="020B0604030504040204" pitchFamily="34" charset="0"/>
              </a:rPr>
              <a:t>, M. (2006) Experiences of South African Social Workers in United Kingdom </a:t>
            </a:r>
            <a:r>
              <a:rPr lang="en-IE" sz="2400" i="1" dirty="0">
                <a:latin typeface="Tahoma" panose="020B0604030504040204" pitchFamily="34" charset="0"/>
                <a:ea typeface="Tahoma" panose="020B0604030504040204" pitchFamily="34" charset="0"/>
                <a:cs typeface="Tahoma" panose="020B0604030504040204" pitchFamily="34" charset="0"/>
              </a:rPr>
              <a:t>Journal of Social Work</a:t>
            </a:r>
            <a:r>
              <a:rPr lang="en-IE" sz="2400" dirty="0">
                <a:latin typeface="Tahoma" panose="020B0604030504040204" pitchFamily="34" charset="0"/>
                <a:ea typeface="Tahoma" panose="020B0604030504040204" pitchFamily="34" charset="0"/>
                <a:cs typeface="Tahoma" panose="020B0604030504040204" pitchFamily="34" charset="0"/>
              </a:rPr>
              <a:t> 42 (2)</a:t>
            </a:r>
          </a:p>
          <a:p>
            <a:pPr marL="342900" indent="-342900">
              <a:buFont typeface="Arial" panose="020B0604020202020204" pitchFamily="34" charset="0"/>
              <a:buChar char="•"/>
            </a:pPr>
            <a:endParaRPr lang="en-IE" sz="2400" dirty="0">
              <a:latin typeface="Tahoma" panose="020B0604030504040204" pitchFamily="34" charset="0"/>
              <a:ea typeface="Tahoma" panose="020B0604030504040204" pitchFamily="34" charset="0"/>
              <a:cs typeface="Tahoma" panose="020B0604030504040204" pitchFamily="34" charset="0"/>
            </a:endParaRPr>
          </a:p>
          <a:p>
            <a:pPr marL="342900" indent="-342900">
              <a:buFont typeface="Arial" panose="020B0604020202020204" pitchFamily="34" charset="0"/>
              <a:buChar char="•"/>
            </a:pPr>
            <a:r>
              <a:rPr lang="en-IE" sz="2400" dirty="0">
                <a:latin typeface="Tahoma" panose="020B0604030504040204" pitchFamily="34" charset="0"/>
                <a:ea typeface="Tahoma" panose="020B0604030504040204" pitchFamily="34" charset="0"/>
                <a:cs typeface="Tahoma" panose="020B0604030504040204" pitchFamily="34" charset="0"/>
              </a:rPr>
              <a:t>Ní Raghallaigh, M. (2013) Foster Care and Supported Lodgings for Separated Asylum Seeking Young People in Ireland: The views of young people, carers and stakeholders.</a:t>
            </a:r>
          </a:p>
          <a:p>
            <a:r>
              <a:rPr lang="en-IE" sz="2400" dirty="0">
                <a:latin typeface="Tahoma" panose="020B0604030504040204" pitchFamily="34" charset="0"/>
                <a:ea typeface="Tahoma" panose="020B0604030504040204" pitchFamily="34" charset="0"/>
                <a:cs typeface="Tahoma" panose="020B0604030504040204" pitchFamily="34" charset="0"/>
              </a:rPr>
              <a:t> </a:t>
            </a:r>
          </a:p>
          <a:p>
            <a:pPr>
              <a:spcAft>
                <a:spcPts val="0"/>
              </a:spcAft>
            </a:pPr>
            <a:endParaRPr lang="en-IE" sz="2400" dirty="0">
              <a:latin typeface="Tahoma" panose="020B0604030504040204" pitchFamily="34" charset="0"/>
              <a:ea typeface="Tahoma" panose="020B0604030504040204" pitchFamily="34" charset="0"/>
              <a:cs typeface="Tahoma" panose="020B0604030504040204" pitchFamily="34" charset="0"/>
            </a:endParaRPr>
          </a:p>
          <a:p>
            <a:pPr>
              <a:spcAft>
                <a:spcPts val="0"/>
              </a:spcAft>
            </a:pPr>
            <a:endParaRPr lang="en-IE" sz="24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4287411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632C5B3-19CD-7C45-A9B5-7760ADEE645B}"/>
              </a:ext>
            </a:extLst>
          </p:cNvPr>
          <p:cNvSpPr/>
          <p:nvPr/>
        </p:nvSpPr>
        <p:spPr>
          <a:xfrm>
            <a:off x="0" y="-81720"/>
            <a:ext cx="12192000" cy="7216719"/>
          </a:xfrm>
          <a:prstGeom prst="rect">
            <a:avLst/>
          </a:prstGeom>
        </p:spPr>
        <p:txBody>
          <a:bodyPr wrap="square">
            <a:spAutoFit/>
          </a:bodyPr>
          <a:lstStyle/>
          <a:p>
            <a:pPr marL="285750" indent="-285750">
              <a:spcAft>
                <a:spcPts val="0"/>
              </a:spcAft>
              <a:buFont typeface="Arial" panose="020B0604020202020204" pitchFamily="34" charset="0"/>
              <a:buChar char="•"/>
            </a:pPr>
            <a:r>
              <a:rPr lang="en-IE" dirty="0">
                <a:latin typeface="Tahoma" panose="020B0604030504040204" pitchFamily="34" charset="0"/>
                <a:ea typeface="Tahoma" panose="020B0604030504040204" pitchFamily="34" charset="0"/>
                <a:cs typeface="Tahoma" panose="020B0604030504040204" pitchFamily="34" charset="0"/>
              </a:rPr>
              <a:t>Ní Raghallaigh M. &amp; Thornton, L. (2017) Vulnerable Childhood, Vulnerable Adulthood: Direct Provision as Aftercare for Aged-Out Separated Children Seeking Asylum in Ireland, </a:t>
            </a:r>
            <a:r>
              <a:rPr lang="en-IE" i="1" dirty="0">
                <a:latin typeface="Tahoma" panose="020B0604030504040204" pitchFamily="34" charset="0"/>
                <a:ea typeface="Tahoma" panose="020B0604030504040204" pitchFamily="34" charset="0"/>
                <a:cs typeface="Tahoma" panose="020B0604030504040204" pitchFamily="34" charset="0"/>
              </a:rPr>
              <a:t>Critical Social Policy</a:t>
            </a:r>
            <a:r>
              <a:rPr lang="en-IE" dirty="0">
                <a:latin typeface="Tahoma" panose="020B0604030504040204" pitchFamily="34" charset="0"/>
                <a:ea typeface="Tahoma" panose="020B0604030504040204" pitchFamily="34" charset="0"/>
                <a:cs typeface="Tahoma" panose="020B0604030504040204" pitchFamily="34" charset="0"/>
              </a:rPr>
              <a:t> 1-19. DOI: 10.1177/0261018317691897 </a:t>
            </a:r>
          </a:p>
          <a:p>
            <a:pPr>
              <a:spcAft>
                <a:spcPts val="0"/>
              </a:spcAft>
            </a:pPr>
            <a:endParaRPr lang="en-US" dirty="0">
              <a:latin typeface="Tahoma" panose="020B0604030504040204" pitchFamily="34" charset="0"/>
              <a:ea typeface="Tahoma" panose="020B0604030504040204" pitchFamily="34" charset="0"/>
              <a:cs typeface="Tahoma" panose="020B0604030504040204" pitchFamily="34" charset="0"/>
            </a:endParaRPr>
          </a:p>
          <a:p>
            <a:pPr marL="285750" indent="-285750">
              <a:spcAft>
                <a:spcPts val="0"/>
              </a:spcAft>
              <a:buFont typeface="Arial" panose="020B0604020202020204" pitchFamily="34" charset="0"/>
              <a:buChar char="•"/>
            </a:pPr>
            <a:r>
              <a:rPr lang="en-US" dirty="0" err="1">
                <a:latin typeface="Tahoma" panose="020B0604030504040204" pitchFamily="34" charset="0"/>
                <a:ea typeface="Tahoma" panose="020B0604030504040204" pitchFamily="34" charset="0"/>
                <a:cs typeface="Tahoma" panose="020B0604030504040204" pitchFamily="34" charset="0"/>
              </a:rPr>
              <a:t>Okolosie</a:t>
            </a:r>
            <a:r>
              <a:rPr lang="en-US" dirty="0">
                <a:latin typeface="Tahoma" panose="020B0604030504040204" pitchFamily="34" charset="0"/>
                <a:ea typeface="Tahoma" panose="020B0604030504040204" pitchFamily="34" charset="0"/>
                <a:cs typeface="Tahoma" panose="020B0604030504040204" pitchFamily="34" charset="0"/>
              </a:rPr>
              <a:t>, L., Harker, J., Green, L &amp; </a:t>
            </a:r>
            <a:r>
              <a:rPr lang="en-US" dirty="0" err="1">
                <a:latin typeface="Tahoma" panose="020B0604030504040204" pitchFamily="34" charset="0"/>
                <a:ea typeface="Tahoma" panose="020B0604030504040204" pitchFamily="34" charset="0"/>
                <a:cs typeface="Tahoma" panose="020B0604030504040204" pitchFamily="34" charset="0"/>
              </a:rPr>
              <a:t>Dabiri</a:t>
            </a:r>
            <a:r>
              <a:rPr lang="en-US" dirty="0">
                <a:latin typeface="Tahoma" panose="020B0604030504040204" pitchFamily="34" charset="0"/>
                <a:ea typeface="Tahoma" panose="020B0604030504040204" pitchFamily="34" charset="0"/>
                <a:cs typeface="Tahoma" panose="020B0604030504040204" pitchFamily="34" charset="0"/>
              </a:rPr>
              <a:t>, E. (2015) ‘Is it time to ditch the term ‘black, Asian and minority ethnic’ (BAME)? </a:t>
            </a:r>
            <a:r>
              <a:rPr lang="en-US" u="sng" dirty="0">
                <a:latin typeface="Tahoma" panose="020B0604030504040204" pitchFamily="34" charset="0"/>
                <a:ea typeface="Tahoma" panose="020B0604030504040204" pitchFamily="34" charset="0"/>
                <a:cs typeface="Tahoma" panose="020B0604030504040204" pitchFamily="34" charset="0"/>
                <a:hlinkClick r:id="rId2">
                  <a:extLst>
                    <a:ext uri="{A12FA001-AC4F-418D-AE19-62706E023703}">
                      <ahyp:hlinkClr xmlns:ahyp="http://schemas.microsoft.com/office/drawing/2018/hyperlinkcolor" val="tx"/>
                    </a:ext>
                  </a:extLst>
                </a:hlinkClick>
              </a:rPr>
              <a:t>https://www.theguardian.com/commentisfree/2015/may/22/black-asian-minority-ethnic-bame-bme-trevor-phillips-racial-minorities</a:t>
            </a:r>
            <a:r>
              <a:rPr lang="en-US" dirty="0">
                <a:latin typeface="Tahoma" panose="020B0604030504040204" pitchFamily="34" charset="0"/>
                <a:ea typeface="Tahoma" panose="020B0604030504040204" pitchFamily="34" charset="0"/>
                <a:cs typeface="Tahoma" panose="020B0604030504040204" pitchFamily="34" charset="0"/>
              </a:rPr>
              <a:t> </a:t>
            </a:r>
            <a:endParaRPr lang="en-IE" dirty="0">
              <a:latin typeface="Tahoma" panose="020B0604030504040204" pitchFamily="34" charset="0"/>
              <a:ea typeface="Tahoma" panose="020B0604030504040204" pitchFamily="34" charset="0"/>
              <a:cs typeface="Tahoma" panose="020B0604030504040204" pitchFamily="34" charset="0"/>
            </a:endParaRPr>
          </a:p>
          <a:p>
            <a:pPr>
              <a:spcAft>
                <a:spcPts val="0"/>
              </a:spcAft>
            </a:pPr>
            <a:endParaRPr lang="en-IE" dirty="0">
              <a:latin typeface="Tahoma" panose="020B0604030504040204" pitchFamily="34" charset="0"/>
              <a:ea typeface="Tahoma" panose="020B0604030504040204" pitchFamily="34" charset="0"/>
              <a:cs typeface="Tahoma" panose="020B0604030504040204" pitchFamily="34" charset="0"/>
            </a:endParaRPr>
          </a:p>
          <a:p>
            <a:pPr marL="285750" indent="-285750">
              <a:spcAft>
                <a:spcPts val="0"/>
              </a:spcAft>
              <a:buFont typeface="Arial" panose="020B0604020202020204" pitchFamily="34" charset="0"/>
              <a:buChar char="•"/>
            </a:pPr>
            <a:r>
              <a:rPr lang="en-US" dirty="0" err="1">
                <a:latin typeface="Tahoma" panose="020B0604030504040204" pitchFamily="34" charset="0"/>
                <a:ea typeface="Tahoma" panose="020B0604030504040204" pitchFamily="34" charset="0"/>
                <a:cs typeface="Tahoma" panose="020B0604030504040204" pitchFamily="34" charset="0"/>
              </a:rPr>
              <a:t>Ousely</a:t>
            </a:r>
            <a:r>
              <a:rPr lang="en-US" dirty="0">
                <a:latin typeface="Tahoma" panose="020B0604030504040204" pitchFamily="34" charset="0"/>
                <a:ea typeface="Tahoma" panose="020B0604030504040204" pitchFamily="34" charset="0"/>
                <a:cs typeface="Tahoma" panose="020B0604030504040204" pitchFamily="34" charset="0"/>
              </a:rPr>
              <a:t>, H. et al. (1982) The System, London, Runnymede Trust</a:t>
            </a:r>
          </a:p>
          <a:p>
            <a:pPr marL="285750" indent="-285750">
              <a:spcAft>
                <a:spcPts val="0"/>
              </a:spcAft>
              <a:buFont typeface="Arial" panose="020B0604020202020204" pitchFamily="34" charset="0"/>
              <a:buChar char="•"/>
            </a:pPr>
            <a:endParaRPr lang="en-US" dirty="0">
              <a:latin typeface="Tahoma" panose="020B0604030504040204" pitchFamily="34" charset="0"/>
              <a:ea typeface="Tahoma" panose="020B0604030504040204" pitchFamily="34" charset="0"/>
              <a:cs typeface="Tahoma" panose="020B0604030504040204" pitchFamily="34" charset="0"/>
            </a:endParaRPr>
          </a:p>
          <a:p>
            <a:pPr marL="285750" indent="-285750">
              <a:buFont typeface="Arial" panose="020B0604020202020204" pitchFamily="34" charset="0"/>
              <a:buChar char="•"/>
            </a:pPr>
            <a:r>
              <a:rPr lang="en-IE" dirty="0">
                <a:latin typeface="Tahoma" panose="020B0604030504040204" pitchFamily="34" charset="0"/>
                <a:ea typeface="Tahoma" panose="020B0604030504040204" pitchFamily="34" charset="0"/>
                <a:cs typeface="Tahoma" panose="020B0604030504040204" pitchFamily="34" charset="0"/>
              </a:rPr>
              <a:t>Rossman G. B. &amp; Rallis S.F., (2003) </a:t>
            </a:r>
            <a:r>
              <a:rPr lang="en-IE" i="1" dirty="0">
                <a:latin typeface="Tahoma" panose="020B0604030504040204" pitchFamily="34" charset="0"/>
                <a:ea typeface="Tahoma" panose="020B0604030504040204" pitchFamily="34" charset="0"/>
                <a:cs typeface="Tahoma" panose="020B0604030504040204" pitchFamily="34" charset="0"/>
              </a:rPr>
              <a:t>Learning in the Field:</a:t>
            </a:r>
            <a:r>
              <a:rPr lang="en-IE" dirty="0">
                <a:latin typeface="Tahoma" panose="020B0604030504040204" pitchFamily="34" charset="0"/>
                <a:ea typeface="Tahoma" panose="020B0604030504040204" pitchFamily="34" charset="0"/>
                <a:cs typeface="Tahoma" panose="020B0604030504040204" pitchFamily="34" charset="0"/>
              </a:rPr>
              <a:t> </a:t>
            </a:r>
            <a:r>
              <a:rPr lang="en-IE" i="1" dirty="0">
                <a:latin typeface="Tahoma" panose="020B0604030504040204" pitchFamily="34" charset="0"/>
                <a:ea typeface="Tahoma" panose="020B0604030504040204" pitchFamily="34" charset="0"/>
                <a:cs typeface="Tahoma" panose="020B0604030504040204" pitchFamily="34" charset="0"/>
              </a:rPr>
              <a:t>An Introduction to Qualitative Research</a:t>
            </a:r>
            <a:r>
              <a:rPr lang="en-IE" dirty="0">
                <a:latin typeface="Tahoma" panose="020B0604030504040204" pitchFamily="34" charset="0"/>
                <a:ea typeface="Tahoma" panose="020B0604030504040204" pitchFamily="34" charset="0"/>
                <a:cs typeface="Tahoma" panose="020B0604030504040204" pitchFamily="34" charset="0"/>
              </a:rPr>
              <a:t>. 2nd ed. Thousand Oaks, CA: Sage Publications.</a:t>
            </a:r>
          </a:p>
          <a:p>
            <a:endParaRPr lang="en-IE" dirty="0">
              <a:latin typeface="Tahoma" panose="020B0604030504040204" pitchFamily="34" charset="0"/>
              <a:ea typeface="Tahoma" panose="020B0604030504040204" pitchFamily="34" charset="0"/>
              <a:cs typeface="Tahoma" panose="020B0604030504040204" pitchFamily="34" charset="0"/>
            </a:endParaRPr>
          </a:p>
          <a:p>
            <a:pPr marL="285750" indent="-285750">
              <a:buFont typeface="Arial" panose="020B0604020202020204" pitchFamily="34" charset="0"/>
              <a:buChar char="•"/>
            </a:pPr>
            <a:r>
              <a:rPr lang="en-US" dirty="0">
                <a:latin typeface="Tahoma" panose="020B0604030504040204" pitchFamily="34" charset="0"/>
                <a:ea typeface="Tahoma" panose="020B0604030504040204" pitchFamily="34" charset="0"/>
                <a:cs typeface="Tahoma" panose="020B0604030504040204" pitchFamily="34" charset="0"/>
              </a:rPr>
              <a:t>Singh, S. and Patel, V. K. P. (1998) Regarding Scotland's Black Children: Policy, Practice and Provision.  Glasgow: </a:t>
            </a:r>
            <a:r>
              <a:rPr lang="en-US" dirty="0" err="1">
                <a:latin typeface="Tahoma" panose="020B0604030504040204" pitchFamily="34" charset="0"/>
                <a:ea typeface="Tahoma" panose="020B0604030504040204" pitchFamily="34" charset="0"/>
                <a:cs typeface="Tahoma" panose="020B0604030504040204" pitchFamily="34" charset="0"/>
              </a:rPr>
              <a:t>Barnardos</a:t>
            </a:r>
            <a:r>
              <a:rPr lang="en-US" dirty="0">
                <a:latin typeface="Tahoma" panose="020B0604030504040204" pitchFamily="34" charset="0"/>
                <a:ea typeface="Tahoma" panose="020B0604030504040204" pitchFamily="34" charset="0"/>
                <a:cs typeface="Tahoma" panose="020B0604030504040204" pitchFamily="34" charset="0"/>
              </a:rPr>
              <a:t> Family Placement Services and Scottish Black Workers Forum.</a:t>
            </a:r>
          </a:p>
          <a:p>
            <a:endParaRPr lang="en-US" dirty="0">
              <a:latin typeface="Tahoma" panose="020B0604030504040204" pitchFamily="34" charset="0"/>
              <a:ea typeface="Tahoma" panose="020B0604030504040204" pitchFamily="34" charset="0"/>
              <a:cs typeface="Tahoma" panose="020B0604030504040204" pitchFamily="34" charset="0"/>
            </a:endParaRPr>
          </a:p>
          <a:p>
            <a:pPr marL="285750" indent="-285750">
              <a:buFont typeface="Arial" panose="020B0604020202020204" pitchFamily="34" charset="0"/>
              <a:buChar char="•"/>
            </a:pPr>
            <a:r>
              <a:rPr lang="en-US" dirty="0">
                <a:latin typeface="Tahoma" panose="020B0604030504040204" pitchFamily="34" charset="0"/>
                <a:ea typeface="Tahoma" panose="020B0604030504040204" pitchFamily="34" charset="0"/>
                <a:cs typeface="Tahoma" panose="020B0604030504040204" pitchFamily="34" charset="0"/>
              </a:rPr>
              <a:t>Rooney, B. (1982) Black Social Workers in White Departments, in, J. </a:t>
            </a:r>
            <a:r>
              <a:rPr lang="en-US" dirty="0" err="1">
                <a:latin typeface="Tahoma" panose="020B0604030504040204" pitchFamily="34" charset="0"/>
                <a:ea typeface="Tahoma" panose="020B0604030504040204" pitchFamily="34" charset="0"/>
                <a:cs typeface="Tahoma" panose="020B0604030504040204" pitchFamily="34" charset="0"/>
              </a:rPr>
              <a:t>Cheetham</a:t>
            </a:r>
            <a:r>
              <a:rPr lang="en-US" dirty="0">
                <a:latin typeface="Tahoma" panose="020B0604030504040204" pitchFamily="34" charset="0"/>
                <a:ea typeface="Tahoma" panose="020B0604030504040204" pitchFamily="34" charset="0"/>
                <a:cs typeface="Tahoma" panose="020B0604030504040204" pitchFamily="34" charset="0"/>
              </a:rPr>
              <a:t> (ed.) Social Work and Ethnicity.  London, Allen and Unwin.</a:t>
            </a:r>
          </a:p>
          <a:p>
            <a:pPr marL="285750" indent="-285750">
              <a:buFont typeface="Arial" panose="020B0604020202020204" pitchFamily="34" charset="0"/>
              <a:buChar char="•"/>
            </a:pPr>
            <a:endParaRPr lang="en-US" dirty="0">
              <a:latin typeface="Tahoma" panose="020B0604030504040204" pitchFamily="34" charset="0"/>
              <a:ea typeface="Tahoma" panose="020B0604030504040204" pitchFamily="34" charset="0"/>
              <a:cs typeface="Tahoma" panose="020B0604030504040204" pitchFamily="34" charset="0"/>
            </a:endParaRPr>
          </a:p>
          <a:p>
            <a:pPr marL="285750" indent="-285750">
              <a:buFont typeface="Arial" panose="020B0604020202020204" pitchFamily="34" charset="0"/>
              <a:buChar char="•"/>
            </a:pPr>
            <a:r>
              <a:rPr lang="en-IE" dirty="0"/>
              <a:t>Smith, L. T. (1999) </a:t>
            </a:r>
            <a:r>
              <a:rPr lang="en-IE" i="1" dirty="0"/>
              <a:t>Decolonizing Methodologies: Research and indigenous Peoples London: Zed Books Ltd.</a:t>
            </a:r>
            <a:endParaRPr lang="en-IE" dirty="0"/>
          </a:p>
          <a:p>
            <a:endParaRPr lang="en-IE" dirty="0">
              <a:latin typeface="Tahoma" panose="020B0604030504040204" pitchFamily="34" charset="0"/>
              <a:ea typeface="Tahoma" panose="020B0604030504040204" pitchFamily="34" charset="0"/>
              <a:cs typeface="Tahoma" panose="020B0604030504040204" pitchFamily="34" charset="0"/>
            </a:endParaRPr>
          </a:p>
          <a:p>
            <a:pPr marL="285750" indent="-285750">
              <a:buFont typeface="Arial" panose="020B0604020202020204" pitchFamily="34" charset="0"/>
              <a:buChar char="•"/>
            </a:pPr>
            <a:r>
              <a:rPr lang="en-US" dirty="0">
                <a:latin typeface="Tahoma" panose="020B0604030504040204" pitchFamily="34" charset="0"/>
                <a:ea typeface="Tahoma" panose="020B0604030504040204" pitchFamily="34" charset="0"/>
                <a:cs typeface="Tahoma" panose="020B0604030504040204" pitchFamily="34" charset="0"/>
              </a:rPr>
              <a:t>Stubbs, P. (1985) The Employment of Black Social Workers: from ‘ethnic sensitivity’ to anti-racism. Critical Social Policy Issue 12, Spring 85 pp6-27</a:t>
            </a:r>
          </a:p>
          <a:p>
            <a:endParaRPr lang="en-IE" dirty="0"/>
          </a:p>
          <a:p>
            <a:pPr>
              <a:lnSpc>
                <a:spcPct val="200000"/>
              </a:lnSpc>
              <a:spcAft>
                <a:spcPts val="0"/>
              </a:spcAft>
            </a:pPr>
            <a:endParaRPr lang="en-IE" dirty="0">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40644521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0"/>
            <a:ext cx="12192000" cy="6858000"/>
          </a:xfrm>
        </p:spPr>
        <p:txBody>
          <a:bodyPr>
            <a:normAutofit fontScale="25000" lnSpcReduction="20000"/>
          </a:bodyPr>
          <a:lstStyle/>
          <a:p>
            <a:pPr marL="0" indent="0">
              <a:lnSpc>
                <a:spcPct val="120000"/>
              </a:lnSpc>
              <a:buNone/>
            </a:pPr>
            <a:endParaRPr lang="en-US" sz="7400" dirty="0">
              <a:latin typeface="Tahoma" panose="020B0604030504040204" pitchFamily="34" charset="0"/>
              <a:ea typeface="Tahoma" panose="020B0604030504040204" pitchFamily="34" charset="0"/>
              <a:cs typeface="Tahoma" panose="020B0604030504040204" pitchFamily="34" charset="0"/>
            </a:endParaRPr>
          </a:p>
          <a:p>
            <a:pPr>
              <a:lnSpc>
                <a:spcPct val="120000"/>
              </a:lnSpc>
            </a:pPr>
            <a:r>
              <a:rPr lang="en-IE" sz="7400" dirty="0" err="1">
                <a:latin typeface="Tahoma" panose="020B0604030504040204" pitchFamily="34" charset="0"/>
                <a:ea typeface="Tahoma" panose="020B0604030504040204" pitchFamily="34" charset="0"/>
                <a:cs typeface="Tahoma" panose="020B0604030504040204" pitchFamily="34" charset="0"/>
              </a:rPr>
              <a:t>Tedam</a:t>
            </a:r>
            <a:r>
              <a:rPr lang="en-IE" sz="7400" dirty="0">
                <a:latin typeface="Tahoma" panose="020B0604030504040204" pitchFamily="34" charset="0"/>
                <a:ea typeface="Tahoma" panose="020B0604030504040204" pitchFamily="34" charset="0"/>
                <a:cs typeface="Tahoma" panose="020B0604030504040204" pitchFamily="34" charset="0"/>
              </a:rPr>
              <a:t>, P. and </a:t>
            </a:r>
            <a:r>
              <a:rPr lang="en-IE" sz="7400" dirty="0" err="1">
                <a:latin typeface="Tahoma" panose="020B0604030504040204" pitchFamily="34" charset="0"/>
                <a:ea typeface="Tahoma" panose="020B0604030504040204" pitchFamily="34" charset="0"/>
                <a:cs typeface="Tahoma" panose="020B0604030504040204" pitchFamily="34" charset="0"/>
              </a:rPr>
              <a:t>Munowenyu</a:t>
            </a:r>
            <a:r>
              <a:rPr lang="en-IE" sz="7400" dirty="0">
                <a:latin typeface="Tahoma" panose="020B0604030504040204" pitchFamily="34" charset="0"/>
                <a:ea typeface="Tahoma" panose="020B0604030504040204" pitchFamily="34" charset="0"/>
                <a:cs typeface="Tahoma" panose="020B0604030504040204" pitchFamily="34" charset="0"/>
              </a:rPr>
              <a:t>, M. </a:t>
            </a:r>
            <a:r>
              <a:rPr lang="en-GB" sz="7400" dirty="0">
                <a:latin typeface="Tahoma" panose="020B0604030504040204" pitchFamily="34" charset="0"/>
                <a:ea typeface="Tahoma" panose="020B0604030504040204" pitchFamily="34" charset="0"/>
                <a:cs typeface="Tahoma" panose="020B0604030504040204" pitchFamily="34" charset="0"/>
              </a:rPr>
              <a:t>(2016) </a:t>
            </a:r>
            <a:r>
              <a:rPr lang="en-IE" sz="7400" dirty="0">
                <a:latin typeface="Tahoma" panose="020B0604030504040204" pitchFamily="34" charset="0"/>
                <a:ea typeface="Tahoma" panose="020B0604030504040204" pitchFamily="34" charset="0"/>
                <a:cs typeface="Tahoma" panose="020B0604030504040204" pitchFamily="34" charset="0"/>
              </a:rPr>
              <a:t>Keeping MANDELA alive: A qualitative evaluation of the MANDELA supervision framework four years </a:t>
            </a:r>
            <a:r>
              <a:rPr lang="en-GB" sz="7400" i="1" dirty="0">
                <a:latin typeface="Tahoma" panose="020B0604030504040204" pitchFamily="34" charset="0"/>
                <a:ea typeface="Tahoma" panose="020B0604030504040204" pitchFamily="34" charset="0"/>
                <a:cs typeface="Tahoma" panose="020B0604030504040204" pitchFamily="34" charset="0"/>
              </a:rPr>
              <a:t>The Journal of Practice Teaching and Learning</a:t>
            </a:r>
            <a:r>
              <a:rPr lang="en-GB" sz="7400" b="1" i="1" dirty="0">
                <a:latin typeface="Tahoma" panose="020B0604030504040204" pitchFamily="34" charset="0"/>
                <a:ea typeface="Tahoma" panose="020B0604030504040204" pitchFamily="34" charset="0"/>
                <a:cs typeface="Tahoma" panose="020B0604030504040204" pitchFamily="34" charset="0"/>
              </a:rPr>
              <a:t> </a:t>
            </a:r>
            <a:r>
              <a:rPr lang="en-GB" sz="7400" b="1" dirty="0">
                <a:latin typeface="Tahoma" panose="020B0604030504040204" pitchFamily="34" charset="0"/>
                <a:ea typeface="Tahoma" panose="020B0604030504040204" pitchFamily="34" charset="0"/>
                <a:cs typeface="Tahoma" panose="020B0604030504040204" pitchFamily="34" charset="0"/>
              </a:rPr>
              <a:t>14</a:t>
            </a:r>
            <a:r>
              <a:rPr lang="en-GB" sz="7400" dirty="0">
                <a:latin typeface="Tahoma" panose="020B0604030504040204" pitchFamily="34" charset="0"/>
                <a:ea typeface="Tahoma" panose="020B0604030504040204" pitchFamily="34" charset="0"/>
                <a:cs typeface="Tahoma" panose="020B0604030504040204" pitchFamily="34" charset="0"/>
              </a:rPr>
              <a:t>(1), pp. 35-58. 1746-6113</a:t>
            </a:r>
          </a:p>
          <a:p>
            <a:pPr>
              <a:lnSpc>
                <a:spcPct val="120000"/>
              </a:lnSpc>
            </a:pPr>
            <a:endParaRPr lang="en-GB" sz="7400" dirty="0">
              <a:latin typeface="Tahoma" panose="020B0604030504040204" pitchFamily="34" charset="0"/>
              <a:ea typeface="Tahoma" panose="020B0604030504040204" pitchFamily="34" charset="0"/>
              <a:cs typeface="Tahoma" panose="020B0604030504040204" pitchFamily="34" charset="0"/>
            </a:endParaRPr>
          </a:p>
          <a:p>
            <a:pPr>
              <a:lnSpc>
                <a:spcPct val="120000"/>
              </a:lnSpc>
            </a:pPr>
            <a:r>
              <a:rPr lang="en-US" sz="7400" dirty="0" err="1">
                <a:latin typeface="Tahoma" panose="020B0604030504040204" pitchFamily="34" charset="0"/>
                <a:ea typeface="Tahoma" panose="020B0604030504040204" pitchFamily="34" charset="0"/>
                <a:cs typeface="Tahoma" panose="020B0604030504040204" pitchFamily="34" charset="0"/>
              </a:rPr>
              <a:t>Telles</a:t>
            </a:r>
            <a:r>
              <a:rPr lang="en-US" sz="7400" dirty="0">
                <a:latin typeface="Tahoma" panose="020B0604030504040204" pitchFamily="34" charset="0"/>
                <a:ea typeface="Tahoma" panose="020B0604030504040204" pitchFamily="34" charset="0"/>
                <a:cs typeface="Tahoma" panose="020B0604030504040204" pitchFamily="34" charset="0"/>
              </a:rPr>
              <a:t>, E. and </a:t>
            </a:r>
            <a:r>
              <a:rPr lang="en-US" sz="7400" dirty="0" err="1">
                <a:latin typeface="Tahoma" panose="020B0604030504040204" pitchFamily="34" charset="0"/>
                <a:ea typeface="Tahoma" panose="020B0604030504040204" pitchFamily="34" charset="0"/>
                <a:cs typeface="Tahoma" panose="020B0604030504040204" pitchFamily="34" charset="0"/>
              </a:rPr>
              <a:t>Paschel</a:t>
            </a:r>
            <a:r>
              <a:rPr lang="en-US" sz="7400" dirty="0">
                <a:latin typeface="Tahoma" panose="020B0604030504040204" pitchFamily="34" charset="0"/>
                <a:ea typeface="Tahoma" panose="020B0604030504040204" pitchFamily="34" charset="0"/>
                <a:cs typeface="Tahoma" panose="020B0604030504040204" pitchFamily="34" charset="0"/>
              </a:rPr>
              <a:t>, T. (2014) Who Is Black, White, or Mixed Race? How Skin Color, Status, and Nation Shape Racial Classification in Latin America </a:t>
            </a:r>
            <a:r>
              <a:rPr lang="en-US" sz="7400" i="1" dirty="0">
                <a:latin typeface="Tahoma" panose="020B0604030504040204" pitchFamily="34" charset="0"/>
                <a:ea typeface="Tahoma" panose="020B0604030504040204" pitchFamily="34" charset="0"/>
                <a:cs typeface="Tahoma" panose="020B0604030504040204" pitchFamily="34" charset="0"/>
              </a:rPr>
              <a:t>American Journal of Sociology. Vol. 120, No. 3; 864-907</a:t>
            </a:r>
            <a:r>
              <a:rPr lang="en-US" sz="7400" dirty="0">
                <a:latin typeface="Tahoma" panose="020B0604030504040204" pitchFamily="34" charset="0"/>
                <a:ea typeface="Tahoma" panose="020B0604030504040204" pitchFamily="34" charset="0"/>
                <a:cs typeface="Tahoma" panose="020B0604030504040204" pitchFamily="34" charset="0"/>
              </a:rPr>
              <a:t>.</a:t>
            </a:r>
            <a:endParaRPr lang="en-IE" sz="7400" dirty="0">
              <a:latin typeface="Tahoma" panose="020B0604030504040204" pitchFamily="34" charset="0"/>
              <a:ea typeface="Tahoma" panose="020B0604030504040204" pitchFamily="34" charset="0"/>
              <a:cs typeface="Tahoma" panose="020B0604030504040204" pitchFamily="34" charset="0"/>
            </a:endParaRPr>
          </a:p>
          <a:p>
            <a:pPr>
              <a:lnSpc>
                <a:spcPct val="120000"/>
              </a:lnSpc>
              <a:buFontTx/>
              <a:buNone/>
            </a:pPr>
            <a:endParaRPr lang="en-GB" sz="7400" dirty="0">
              <a:latin typeface="Tahoma" panose="020B0604030504040204" pitchFamily="34" charset="0"/>
              <a:ea typeface="Tahoma" panose="020B0604030504040204" pitchFamily="34" charset="0"/>
              <a:cs typeface="Tahoma" panose="020B0604030504040204" pitchFamily="34" charset="0"/>
            </a:endParaRPr>
          </a:p>
          <a:p>
            <a:pPr>
              <a:lnSpc>
                <a:spcPct val="120000"/>
              </a:lnSpc>
            </a:pPr>
            <a:r>
              <a:rPr lang="en-IE" sz="7400" dirty="0" err="1">
                <a:latin typeface="Tahoma" panose="020B0604030504040204" pitchFamily="34" charset="0"/>
                <a:ea typeface="Tahoma" panose="020B0604030504040204" pitchFamily="34" charset="0"/>
                <a:cs typeface="Tahoma" panose="020B0604030504040204" pitchFamily="34" charset="0"/>
              </a:rPr>
              <a:t>Tinarwo</a:t>
            </a:r>
            <a:r>
              <a:rPr lang="en-IE" sz="7400" dirty="0">
                <a:latin typeface="Tahoma" panose="020B0604030504040204" pitchFamily="34" charset="0"/>
                <a:ea typeface="Tahoma" panose="020B0604030504040204" pitchFamily="34" charset="0"/>
                <a:cs typeface="Tahoma" panose="020B0604030504040204" pitchFamily="34" charset="0"/>
              </a:rPr>
              <a:t>, M. T. (2017) Discrimination as experienced by overseas social workers employed within the British Welfare State </a:t>
            </a:r>
            <a:r>
              <a:rPr lang="en-IE" sz="7400" i="1" dirty="0">
                <a:latin typeface="Tahoma" panose="020B0604030504040204" pitchFamily="34" charset="0"/>
                <a:ea typeface="Tahoma" panose="020B0604030504040204" pitchFamily="34" charset="0"/>
                <a:cs typeface="Tahoma" panose="020B0604030504040204" pitchFamily="34" charset="0"/>
              </a:rPr>
              <a:t>International Social Work </a:t>
            </a:r>
            <a:r>
              <a:rPr lang="en-IE" sz="7400" dirty="0">
                <a:latin typeface="Tahoma" panose="020B0604030504040204" pitchFamily="34" charset="0"/>
                <a:ea typeface="Tahoma" panose="020B0604030504040204" pitchFamily="34" charset="0"/>
                <a:cs typeface="Tahoma" panose="020B0604030504040204" pitchFamily="34" charset="0"/>
              </a:rPr>
              <a:t>2017, Vol. 60(3) 707–719.</a:t>
            </a:r>
          </a:p>
          <a:p>
            <a:pPr>
              <a:lnSpc>
                <a:spcPct val="120000"/>
              </a:lnSpc>
            </a:pPr>
            <a:endParaRPr lang="en-IE" sz="7400" dirty="0">
              <a:latin typeface="Tahoma" panose="020B0604030504040204" pitchFamily="34" charset="0"/>
              <a:ea typeface="Tahoma" panose="020B0604030504040204" pitchFamily="34" charset="0"/>
              <a:cs typeface="Tahoma" panose="020B0604030504040204" pitchFamily="34" charset="0"/>
            </a:endParaRPr>
          </a:p>
          <a:p>
            <a:pPr>
              <a:lnSpc>
                <a:spcPct val="120000"/>
              </a:lnSpc>
            </a:pPr>
            <a:r>
              <a:rPr lang="en-IE" sz="7400" dirty="0" err="1">
                <a:latin typeface="Tahoma" panose="020B0604030504040204" pitchFamily="34" charset="0"/>
                <a:ea typeface="Tahoma" panose="020B0604030504040204" pitchFamily="34" charset="0"/>
                <a:cs typeface="Tahoma" panose="020B0604030504040204" pitchFamily="34" charset="0"/>
              </a:rPr>
              <a:t>Torode</a:t>
            </a:r>
            <a:r>
              <a:rPr lang="en-IE" sz="7400" dirty="0">
                <a:latin typeface="Tahoma" panose="020B0604030504040204" pitchFamily="34" charset="0"/>
                <a:ea typeface="Tahoma" panose="020B0604030504040204" pitchFamily="34" charset="0"/>
                <a:cs typeface="Tahoma" panose="020B0604030504040204" pitchFamily="34" charset="0"/>
              </a:rPr>
              <a:t>, R., Walsh, T. and Woods, M. (2001) </a:t>
            </a:r>
            <a:r>
              <a:rPr lang="en-IE" sz="7400" i="1" dirty="0">
                <a:latin typeface="Tahoma" panose="020B0604030504040204" pitchFamily="34" charset="0"/>
                <a:ea typeface="Tahoma" panose="020B0604030504040204" pitchFamily="34" charset="0"/>
                <a:cs typeface="Tahoma" panose="020B0604030504040204" pitchFamily="34" charset="0"/>
              </a:rPr>
              <a:t>Working with Refugees and Asylum-Seekers: A Social Work Resource Book</a:t>
            </a:r>
            <a:r>
              <a:rPr lang="en-IE" sz="7400" dirty="0">
                <a:latin typeface="Tahoma" panose="020B0604030504040204" pitchFamily="34" charset="0"/>
                <a:ea typeface="Tahoma" panose="020B0604030504040204" pitchFamily="34" charset="0"/>
                <a:cs typeface="Tahoma" panose="020B0604030504040204" pitchFamily="34" charset="0"/>
              </a:rPr>
              <a:t> Dublin, Department of Social Studies, TCD </a:t>
            </a:r>
          </a:p>
          <a:p>
            <a:pPr marL="0" indent="0">
              <a:lnSpc>
                <a:spcPct val="120000"/>
              </a:lnSpc>
              <a:buNone/>
            </a:pPr>
            <a:endParaRPr lang="en-IE" sz="7400" dirty="0">
              <a:latin typeface="Tahoma" panose="020B0604030504040204" pitchFamily="34" charset="0"/>
              <a:ea typeface="Tahoma" panose="020B0604030504040204" pitchFamily="34" charset="0"/>
              <a:cs typeface="Tahoma" panose="020B0604030504040204" pitchFamily="34" charset="0"/>
            </a:endParaRPr>
          </a:p>
          <a:p>
            <a:pPr>
              <a:lnSpc>
                <a:spcPct val="120000"/>
              </a:lnSpc>
            </a:pPr>
            <a:r>
              <a:rPr lang="en-US" sz="7400" dirty="0" err="1">
                <a:latin typeface="Tahoma" panose="020B0604030504040204" pitchFamily="34" charset="0"/>
                <a:ea typeface="Tahoma" panose="020B0604030504040204" pitchFamily="34" charset="0"/>
                <a:cs typeface="Tahoma" panose="020B0604030504040204" pitchFamily="34" charset="0"/>
              </a:rPr>
              <a:t>Vasta</a:t>
            </a:r>
            <a:r>
              <a:rPr lang="en-US" sz="7400" dirty="0">
                <a:latin typeface="Tahoma" panose="020B0604030504040204" pitchFamily="34" charset="0"/>
                <a:ea typeface="Tahoma" panose="020B0604030504040204" pitchFamily="34" charset="0"/>
                <a:cs typeface="Tahoma" panose="020B0604030504040204" pitchFamily="34" charset="0"/>
              </a:rPr>
              <a:t>, E. and L. </a:t>
            </a:r>
            <a:r>
              <a:rPr lang="en-US" sz="7400" dirty="0" err="1">
                <a:latin typeface="Tahoma" panose="020B0604030504040204" pitchFamily="34" charset="0"/>
                <a:ea typeface="Tahoma" panose="020B0604030504040204" pitchFamily="34" charset="0"/>
                <a:cs typeface="Tahoma" panose="020B0604030504040204" pitchFamily="34" charset="0"/>
              </a:rPr>
              <a:t>Kandilige</a:t>
            </a:r>
            <a:r>
              <a:rPr lang="en-US" sz="7400" dirty="0">
                <a:latin typeface="Tahoma" panose="020B0604030504040204" pitchFamily="34" charset="0"/>
                <a:ea typeface="Tahoma" panose="020B0604030504040204" pitchFamily="34" charset="0"/>
                <a:cs typeface="Tahoma" panose="020B0604030504040204" pitchFamily="34" charset="0"/>
              </a:rPr>
              <a:t> (2010) ‘“London the </a:t>
            </a:r>
            <a:r>
              <a:rPr lang="en-US" sz="7400" dirty="0" err="1">
                <a:latin typeface="Tahoma" panose="020B0604030504040204" pitchFamily="34" charset="0"/>
                <a:ea typeface="Tahoma" panose="020B0604030504040204" pitchFamily="34" charset="0"/>
                <a:cs typeface="Tahoma" panose="020B0604030504040204" pitchFamily="34" charset="0"/>
              </a:rPr>
              <a:t>Leveller</a:t>
            </a:r>
            <a:r>
              <a:rPr lang="en-US" sz="7400" dirty="0">
                <a:latin typeface="Tahoma" panose="020B0604030504040204" pitchFamily="34" charset="0"/>
                <a:ea typeface="Tahoma" panose="020B0604030504040204" pitchFamily="34" charset="0"/>
                <a:cs typeface="Tahoma" panose="020B0604030504040204" pitchFamily="34" charset="0"/>
              </a:rPr>
              <a:t>”: Ghanaian Work Strategies and Community Solidarity’ </a:t>
            </a:r>
            <a:r>
              <a:rPr lang="en-US" sz="7400" i="1" dirty="0">
                <a:latin typeface="Tahoma" panose="020B0604030504040204" pitchFamily="34" charset="0"/>
                <a:ea typeface="Tahoma" panose="020B0604030504040204" pitchFamily="34" charset="0"/>
                <a:cs typeface="Tahoma" panose="020B0604030504040204" pitchFamily="34" charset="0"/>
              </a:rPr>
              <a:t>Journal of Ethnic and Migration Studies</a:t>
            </a:r>
            <a:r>
              <a:rPr lang="en-US" sz="7400" dirty="0">
                <a:latin typeface="Tahoma" panose="020B0604030504040204" pitchFamily="34" charset="0"/>
                <a:ea typeface="Tahoma" panose="020B0604030504040204" pitchFamily="34" charset="0"/>
                <a:cs typeface="Tahoma" panose="020B0604030504040204" pitchFamily="34" charset="0"/>
              </a:rPr>
              <a:t> 36(4): 581–598.</a:t>
            </a:r>
            <a:endParaRPr lang="en-IE" sz="7400" dirty="0">
              <a:latin typeface="Tahoma" panose="020B0604030504040204" pitchFamily="34" charset="0"/>
              <a:ea typeface="Tahoma" panose="020B0604030504040204" pitchFamily="34" charset="0"/>
              <a:cs typeface="Tahoma" panose="020B0604030504040204" pitchFamily="34" charset="0"/>
            </a:endParaRPr>
          </a:p>
          <a:p>
            <a:pPr>
              <a:lnSpc>
                <a:spcPct val="120000"/>
              </a:lnSpc>
              <a:buFontTx/>
              <a:buNone/>
            </a:pPr>
            <a:endParaRPr lang="en-IE" sz="7400" dirty="0">
              <a:latin typeface="Tahoma" panose="020B0604030504040204" pitchFamily="34" charset="0"/>
              <a:ea typeface="Tahoma" panose="020B0604030504040204" pitchFamily="34" charset="0"/>
              <a:cs typeface="Tahoma" panose="020B0604030504040204" pitchFamily="34" charset="0"/>
            </a:endParaRPr>
          </a:p>
          <a:p>
            <a:pPr>
              <a:lnSpc>
                <a:spcPct val="120000"/>
              </a:lnSpc>
            </a:pPr>
            <a:r>
              <a:rPr lang="en-IE" sz="7400" dirty="0">
                <a:latin typeface="Tahoma" panose="020B0604030504040204" pitchFamily="34" charset="0"/>
                <a:ea typeface="Tahoma" panose="020B0604030504040204" pitchFamily="34" charset="0"/>
                <a:cs typeface="Tahoma" panose="020B0604030504040204" pitchFamily="34" charset="0"/>
              </a:rPr>
              <a:t>Walsh, T., Wilson, G. and O'Connor, E. (2009) Local, European and Global: An Exploration of Migration Patterns of Social Workers into Ireland </a:t>
            </a:r>
            <a:r>
              <a:rPr lang="en-IE" sz="7400" i="1" dirty="0">
                <a:latin typeface="Tahoma" panose="020B0604030504040204" pitchFamily="34" charset="0"/>
                <a:ea typeface="Tahoma" panose="020B0604030504040204" pitchFamily="34" charset="0"/>
                <a:cs typeface="Tahoma" panose="020B0604030504040204" pitchFamily="34" charset="0"/>
              </a:rPr>
              <a:t>British Journal of Social Work </a:t>
            </a:r>
            <a:r>
              <a:rPr lang="en-IE" sz="7400" dirty="0">
                <a:latin typeface="Tahoma" panose="020B0604030504040204" pitchFamily="34" charset="0"/>
                <a:ea typeface="Tahoma" panose="020B0604030504040204" pitchFamily="34" charset="0"/>
                <a:cs typeface="Tahoma" panose="020B0604030504040204" pitchFamily="34" charset="0"/>
              </a:rPr>
              <a:t>(2009) 40, 1978–1995</a:t>
            </a:r>
          </a:p>
          <a:p>
            <a:pPr>
              <a:lnSpc>
                <a:spcPct val="70000"/>
              </a:lnSpc>
            </a:pPr>
            <a:endParaRPr lang="en-IE" sz="7400" dirty="0">
              <a:latin typeface="Tahoma" panose="020B0604030504040204" pitchFamily="34" charset="0"/>
              <a:ea typeface="Tahoma" panose="020B0604030504040204" pitchFamily="34" charset="0"/>
              <a:cs typeface="Tahoma" panose="020B0604030504040204" pitchFamily="34" charset="0"/>
            </a:endParaRPr>
          </a:p>
          <a:p>
            <a:pPr>
              <a:lnSpc>
                <a:spcPct val="70000"/>
              </a:lnSpc>
            </a:pPr>
            <a:endParaRPr lang="en-US" sz="2400" dirty="0"/>
          </a:p>
          <a:p>
            <a:pPr>
              <a:lnSpc>
                <a:spcPct val="70000"/>
              </a:lnSpc>
            </a:pPr>
            <a:endParaRPr lang="en-US" sz="24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1"/>
            <a:ext cx="12192000" cy="880945"/>
          </a:xfrm>
        </p:spPr>
        <p:txBody>
          <a:bodyPr>
            <a:normAutofit/>
          </a:bodyPr>
          <a:lstStyle/>
          <a:p>
            <a:pPr algn="ctr"/>
            <a:r>
              <a:rPr lang="en-US" sz="3200" b="1" dirty="0"/>
              <a:t>Black African social workers in the UK (1900s)</a:t>
            </a:r>
            <a:endParaRPr lang="en-US" sz="3200" dirty="0"/>
          </a:p>
        </p:txBody>
      </p:sp>
      <p:sp>
        <p:nvSpPr>
          <p:cNvPr id="3" name="Content Placeholder 2"/>
          <p:cNvSpPr>
            <a:spLocks noGrp="1"/>
          </p:cNvSpPr>
          <p:nvPr>
            <p:ph idx="4294967295"/>
          </p:nvPr>
        </p:nvSpPr>
        <p:spPr>
          <a:xfrm>
            <a:off x="0" y="998538"/>
            <a:ext cx="12110484" cy="5700712"/>
          </a:xfrm>
        </p:spPr>
        <p:txBody>
          <a:bodyPr>
            <a:normAutofit fontScale="77500" lnSpcReduction="20000"/>
          </a:bodyPr>
          <a:lstStyle/>
          <a:p>
            <a:pPr marL="0" indent="0">
              <a:buFontTx/>
              <a:buNone/>
            </a:pPr>
            <a:r>
              <a:rPr lang="en-IE" b="1" dirty="0">
                <a:solidFill>
                  <a:srgbClr val="FFC000"/>
                </a:solidFill>
              </a:rPr>
              <a:t>Experiences</a:t>
            </a:r>
          </a:p>
          <a:p>
            <a:pPr marL="0" indent="0"/>
            <a:r>
              <a:rPr lang="en-IE" sz="2000" b="1" dirty="0"/>
              <a:t>Opportunity for change</a:t>
            </a:r>
          </a:p>
          <a:p>
            <a:pPr marL="0" indent="0">
              <a:buNone/>
            </a:pPr>
            <a:endParaRPr lang="en-IE" sz="2000" b="1" dirty="0"/>
          </a:p>
          <a:p>
            <a:pPr marL="0" indent="0"/>
            <a:r>
              <a:rPr lang="en-IE" sz="2000" b="1" dirty="0"/>
              <a:t>Opportunity for professional development</a:t>
            </a:r>
          </a:p>
          <a:p>
            <a:pPr marL="0" indent="0"/>
            <a:endParaRPr lang="en-IE" sz="2000" b="1" dirty="0"/>
          </a:p>
          <a:p>
            <a:pPr marL="0" indent="0"/>
            <a:r>
              <a:rPr lang="en-IE" sz="2000" b="1" dirty="0"/>
              <a:t>Lack of support, often ‘hopelessly isolated, misunderstood, at times snubbed and overwhelmed (Walsh, Wilson and O’Connor, 2009)</a:t>
            </a:r>
          </a:p>
          <a:p>
            <a:pPr marL="0" indent="0"/>
            <a:endParaRPr lang="en-IE" sz="2000" b="1" u="sng" dirty="0"/>
          </a:p>
          <a:p>
            <a:pPr marL="0" indent="0"/>
            <a:r>
              <a:rPr lang="en-IE" sz="2000" b="1" dirty="0"/>
              <a:t>Same ideological constructions of Black people associated with notions of colonialism and slavery (Rooney (1982, 1987) and  Stubbs (1985)</a:t>
            </a:r>
          </a:p>
          <a:p>
            <a:pPr marL="0" indent="0"/>
            <a:endParaRPr lang="en-IE" sz="2000" b="1" dirty="0"/>
          </a:p>
          <a:p>
            <a:pPr marL="0" indent="0"/>
            <a:r>
              <a:rPr lang="en-IE" sz="2000" b="1" dirty="0"/>
              <a:t>High representation of Black and minority ethnic staff. Impressive, but no recourse to the experiences of these black workers (Butt and Davey, 1997).</a:t>
            </a:r>
            <a:r>
              <a:rPr lang="en-GB" sz="2000" b="1" dirty="0"/>
              <a:t> </a:t>
            </a:r>
          </a:p>
          <a:p>
            <a:pPr marL="0" indent="0"/>
            <a:endParaRPr lang="en-GB" sz="2000" b="1" dirty="0"/>
          </a:p>
          <a:p>
            <a:pPr marL="0" indent="0"/>
            <a:r>
              <a:rPr lang="en-IE" sz="2000" b="1" dirty="0"/>
              <a:t>Black social workers were located on lower grades or employed part-time or sessional basis (Singh and Patel 1998) </a:t>
            </a:r>
          </a:p>
          <a:p>
            <a:pPr marL="0" indent="0">
              <a:buNone/>
            </a:pPr>
            <a:endParaRPr lang="en-IE" sz="2000" b="1" dirty="0"/>
          </a:p>
          <a:p>
            <a:pPr marL="0" indent="0">
              <a:lnSpc>
                <a:spcPct val="70000"/>
              </a:lnSpc>
            </a:pPr>
            <a:r>
              <a:rPr lang="en-IE" sz="2000" b="1" dirty="0">
                <a:solidFill>
                  <a:srgbClr val="FFC000"/>
                </a:solidFill>
              </a:rPr>
              <a:t>Other challenges include </a:t>
            </a:r>
          </a:p>
          <a:p>
            <a:pPr marL="0" indent="0">
              <a:lnSpc>
                <a:spcPct val="70000"/>
              </a:lnSpc>
              <a:buFontTx/>
              <a:buNone/>
            </a:pPr>
            <a:r>
              <a:rPr lang="en-IE" sz="2000" b="1" dirty="0"/>
              <a:t>-issues of ethical recruitment policies</a:t>
            </a:r>
          </a:p>
          <a:p>
            <a:pPr marL="0" indent="0">
              <a:lnSpc>
                <a:spcPct val="70000"/>
              </a:lnSpc>
              <a:buFontTx/>
              <a:buNone/>
            </a:pPr>
            <a:r>
              <a:rPr lang="en-IE" sz="2000" b="1" dirty="0"/>
              <a:t>-transferability of qualifications and skill sets</a:t>
            </a:r>
          </a:p>
          <a:p>
            <a:pPr marL="0" indent="0">
              <a:lnSpc>
                <a:spcPct val="70000"/>
              </a:lnSpc>
              <a:buFontTx/>
              <a:buNone/>
            </a:pPr>
            <a:r>
              <a:rPr lang="en-IE" sz="2000" b="1" dirty="0"/>
              <a:t>-cultural expectations and differences (Evans, Huxley and Munroe, 2006) </a:t>
            </a:r>
          </a:p>
          <a:p>
            <a:pPr marL="0" indent="0">
              <a:lnSpc>
                <a:spcPct val="70000"/>
              </a:lnSpc>
            </a:pPr>
            <a:endParaRPr lang="en-US" sz="24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p:cNvSpPr>
            <a:spLocks noGrp="1"/>
          </p:cNvSpPr>
          <p:nvPr>
            <p:ph type="title" idx="4294967295"/>
          </p:nvPr>
        </p:nvSpPr>
        <p:spPr>
          <a:xfrm>
            <a:off x="0" y="361447"/>
            <a:ext cx="11052175" cy="901700"/>
          </a:xfrm>
        </p:spPr>
        <p:txBody>
          <a:bodyPr>
            <a:normAutofit/>
          </a:bodyPr>
          <a:lstStyle/>
          <a:p>
            <a:pPr algn="ctr"/>
            <a:r>
              <a:rPr lang="en-US" sz="2800" b="1" dirty="0"/>
              <a:t>Irish context</a:t>
            </a:r>
          </a:p>
        </p:txBody>
      </p:sp>
      <p:sp>
        <p:nvSpPr>
          <p:cNvPr id="3" name="Content Placeholder 2"/>
          <p:cNvSpPr>
            <a:spLocks noGrp="1"/>
          </p:cNvSpPr>
          <p:nvPr>
            <p:ph idx="4294967295"/>
          </p:nvPr>
        </p:nvSpPr>
        <p:spPr>
          <a:xfrm>
            <a:off x="0" y="1282700"/>
            <a:ext cx="12192000" cy="5575300"/>
          </a:xfrm>
        </p:spPr>
        <p:txBody>
          <a:bodyPr>
            <a:normAutofit/>
          </a:bodyPr>
          <a:lstStyle/>
          <a:p>
            <a:pPr>
              <a:lnSpc>
                <a:spcPct val="80000"/>
              </a:lnSpc>
            </a:pPr>
            <a:r>
              <a:rPr lang="en-US" sz="2400" dirty="0"/>
              <a:t>The National Qualification Social Work Board reported that  Nigerian and South African qualified social workers made up 6.5per cent of 427 population of internationally qualified social workers 2004 – 2007</a:t>
            </a:r>
          </a:p>
          <a:p>
            <a:pPr>
              <a:lnSpc>
                <a:spcPct val="80000"/>
              </a:lnSpc>
              <a:buFontTx/>
              <a:buNone/>
            </a:pPr>
            <a:endParaRPr lang="en-US" sz="2400" dirty="0"/>
          </a:p>
          <a:p>
            <a:pPr>
              <a:lnSpc>
                <a:spcPct val="80000"/>
              </a:lnSpc>
            </a:pPr>
            <a:r>
              <a:rPr lang="en-US" sz="2400" dirty="0"/>
              <a:t>Observed increase in number of Black social workers in Ireland since 2007;  Irish and internationally qualified</a:t>
            </a:r>
          </a:p>
          <a:p>
            <a:pPr>
              <a:lnSpc>
                <a:spcPct val="80000"/>
              </a:lnSpc>
            </a:pPr>
            <a:endParaRPr lang="en-US" sz="2400" dirty="0"/>
          </a:p>
          <a:p>
            <a:pPr>
              <a:lnSpc>
                <a:spcPct val="80000"/>
              </a:lnSpc>
            </a:pPr>
            <a:r>
              <a:rPr lang="en-US" sz="2400" dirty="0"/>
              <a:t>Equal opportunities employment policies –</a:t>
            </a:r>
            <a:r>
              <a:rPr lang="en-IE" dirty="0"/>
              <a:t>The Employment </a:t>
            </a:r>
            <a:r>
              <a:rPr lang="en-IE" b="1" dirty="0"/>
              <a:t>Equality</a:t>
            </a:r>
            <a:r>
              <a:rPr lang="en-IE" dirty="0"/>
              <a:t> Acts 1998–2015 outlaw discrimination in a wide range of employment and employment-related areas.</a:t>
            </a:r>
            <a:endParaRPr lang="en-US" sz="2400" dirty="0"/>
          </a:p>
          <a:p>
            <a:pPr>
              <a:lnSpc>
                <a:spcPct val="80000"/>
              </a:lnSpc>
            </a:pPr>
            <a:endParaRPr lang="en-US" sz="2400" dirty="0"/>
          </a:p>
          <a:p>
            <a:pPr>
              <a:lnSpc>
                <a:spcPct val="80000"/>
              </a:lnSpc>
            </a:pPr>
            <a:r>
              <a:rPr lang="en-US" sz="2400" dirty="0"/>
              <a:t>Research question: What opportunities and challenges do study population experience as non-Irish social workers  and as part of a diverse workforce in a recently multi-cultural society?</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p:cNvSpPr>
            <a:spLocks noGrp="1"/>
          </p:cNvSpPr>
          <p:nvPr>
            <p:ph type="title" idx="4294967295"/>
          </p:nvPr>
        </p:nvSpPr>
        <p:spPr>
          <a:xfrm>
            <a:off x="0" y="361447"/>
            <a:ext cx="11972260" cy="901700"/>
          </a:xfrm>
        </p:spPr>
        <p:txBody>
          <a:bodyPr>
            <a:normAutofit/>
          </a:bodyPr>
          <a:lstStyle/>
          <a:p>
            <a:pPr algn="ctr"/>
            <a:r>
              <a:rPr lang="en-US" sz="3200" b="1" dirty="0"/>
              <a:t>Study population</a:t>
            </a:r>
          </a:p>
        </p:txBody>
      </p:sp>
      <p:sp>
        <p:nvSpPr>
          <p:cNvPr id="3" name="Content Placeholder 2"/>
          <p:cNvSpPr>
            <a:spLocks noGrp="1"/>
          </p:cNvSpPr>
          <p:nvPr>
            <p:ph idx="4294967295"/>
          </p:nvPr>
        </p:nvSpPr>
        <p:spPr>
          <a:xfrm>
            <a:off x="0" y="1282699"/>
            <a:ext cx="11972260" cy="5330751"/>
          </a:xfrm>
        </p:spPr>
        <p:txBody>
          <a:bodyPr>
            <a:normAutofit/>
          </a:bodyPr>
          <a:lstStyle/>
          <a:p>
            <a:pPr>
              <a:lnSpc>
                <a:spcPct val="80000"/>
              </a:lnSpc>
            </a:pPr>
            <a:r>
              <a:rPr lang="en-US" sz="2400" b="1" dirty="0">
                <a:solidFill>
                  <a:srgbClr val="FFC000"/>
                </a:solidFill>
              </a:rPr>
              <a:t>Potential cohort identified for study</a:t>
            </a:r>
          </a:p>
          <a:p>
            <a:r>
              <a:rPr lang="en-IE" dirty="0"/>
              <a:t>Similar in phenotype but do not necessarily represent the concept of BME as identified in most of the literature reviewed. Black social workers intended for this study are those who migrated to Ireland from the late 1990s (Fanning, 2018);</a:t>
            </a:r>
          </a:p>
          <a:p>
            <a:r>
              <a:rPr lang="en-IE" dirty="0"/>
              <a:t>Of African descent;</a:t>
            </a:r>
          </a:p>
          <a:p>
            <a:r>
              <a:rPr lang="en-IE" dirty="0"/>
              <a:t>Who are practicing  as social workers in Ireland, registered by CORU</a:t>
            </a:r>
            <a:r>
              <a:rPr lang="ga-IE" dirty="0"/>
              <a:t>,</a:t>
            </a:r>
            <a:r>
              <a:rPr lang="en-IE" dirty="0"/>
              <a:t> born in or outside Ireland;</a:t>
            </a:r>
          </a:p>
          <a:p>
            <a:r>
              <a:rPr lang="en-IE" dirty="0"/>
              <a:t>Are ethnically and culturally of non-Irish nationality;</a:t>
            </a:r>
          </a:p>
          <a:p>
            <a:r>
              <a:rPr lang="en-IE" dirty="0"/>
              <a:t>For the purpose of this study the term ‘Black’ refers to people of African descent who present physically with dark skin colour, but are not necessarily </a:t>
            </a:r>
            <a:r>
              <a:rPr lang="en-IE" dirty="0" err="1"/>
              <a:t>culturall</a:t>
            </a:r>
            <a:r>
              <a:rPr lang="en-IE" dirty="0"/>
              <a:t> homogenous. (Bernard, C. </a:t>
            </a:r>
            <a:r>
              <a:rPr lang="en-IE" dirty="0" err="1"/>
              <a:t>Fairtlough</a:t>
            </a:r>
            <a:r>
              <a:rPr lang="en-IE" dirty="0"/>
              <a:t>, A. Fletcher, J. and Ahmet, A. (2013) ; </a:t>
            </a:r>
            <a:r>
              <a:rPr lang="en-IE" dirty="0" err="1"/>
              <a:t>Telles</a:t>
            </a:r>
            <a:r>
              <a:rPr lang="en-IE" dirty="0"/>
              <a:t> and </a:t>
            </a:r>
            <a:r>
              <a:rPr lang="en-IE" dirty="0" err="1"/>
              <a:t>Paschel</a:t>
            </a:r>
            <a:r>
              <a:rPr lang="en-IE" dirty="0"/>
              <a:t>, 2014);</a:t>
            </a:r>
          </a:p>
          <a:p>
            <a:r>
              <a:rPr lang="en-IE" sz="2400" dirty="0"/>
              <a:t>Estimated number of total population: 120</a:t>
            </a:r>
            <a:endParaRPr lang="en-US" sz="2400" dirty="0"/>
          </a:p>
        </p:txBody>
      </p:sp>
    </p:spTree>
    <p:extLst>
      <p:ext uri="{BB962C8B-B14F-4D97-AF65-F5344CB8AC3E}">
        <p14:creationId xmlns:p14="http://schemas.microsoft.com/office/powerpoint/2010/main" val="29210556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p:cNvSpPr>
            <a:spLocks noGrp="1"/>
          </p:cNvSpPr>
          <p:nvPr>
            <p:ph type="title" idx="4294967295"/>
          </p:nvPr>
        </p:nvSpPr>
        <p:spPr>
          <a:xfrm>
            <a:off x="0" y="-1"/>
            <a:ext cx="11353800" cy="1041991"/>
          </a:xfrm>
        </p:spPr>
        <p:txBody>
          <a:bodyPr>
            <a:normAutofit/>
          </a:bodyPr>
          <a:lstStyle/>
          <a:p>
            <a:pPr algn="ctr"/>
            <a:r>
              <a:rPr lang="en-IE" sz="2800" b="1" dirty="0"/>
              <a:t>Methodology used for the review of literature</a:t>
            </a:r>
            <a:endParaRPr lang="en-IE" sz="2800" dirty="0"/>
          </a:p>
        </p:txBody>
      </p:sp>
      <p:sp>
        <p:nvSpPr>
          <p:cNvPr id="3" name="Content Placeholder 2"/>
          <p:cNvSpPr>
            <a:spLocks noGrp="1"/>
          </p:cNvSpPr>
          <p:nvPr>
            <p:ph idx="4294967295"/>
          </p:nvPr>
        </p:nvSpPr>
        <p:spPr>
          <a:xfrm>
            <a:off x="0" y="1041990"/>
            <a:ext cx="12192000" cy="5816010"/>
          </a:xfrm>
        </p:spPr>
        <p:txBody>
          <a:bodyPr>
            <a:normAutofit/>
          </a:bodyPr>
          <a:lstStyle/>
          <a:p>
            <a:r>
              <a:rPr lang="en-IE" dirty="0"/>
              <a:t>Systematic search of existing scholarship was conducted using the following databases: </a:t>
            </a:r>
          </a:p>
          <a:p>
            <a:r>
              <a:rPr lang="en-IE" dirty="0"/>
              <a:t>ASSIA;</a:t>
            </a:r>
          </a:p>
          <a:p>
            <a:r>
              <a:rPr lang="en-IE" dirty="0"/>
              <a:t>Web of Science;</a:t>
            </a:r>
          </a:p>
          <a:p>
            <a:r>
              <a:rPr lang="en-IE" dirty="0"/>
              <a:t> OECD Library; </a:t>
            </a:r>
          </a:p>
          <a:p>
            <a:r>
              <a:rPr lang="en-IE" dirty="0"/>
              <a:t>Scopus. </a:t>
            </a:r>
          </a:p>
          <a:p>
            <a:pPr marL="0" indent="0">
              <a:buNone/>
            </a:pPr>
            <a:endParaRPr lang="en-IE" dirty="0"/>
          </a:p>
          <a:p>
            <a:pPr marL="0" indent="0">
              <a:buNone/>
            </a:pPr>
            <a:r>
              <a:rPr lang="en-IE" b="1" dirty="0">
                <a:solidFill>
                  <a:srgbClr val="FFC000"/>
                </a:solidFill>
              </a:rPr>
              <a:t>Key Search terms</a:t>
            </a:r>
          </a:p>
          <a:p>
            <a:pPr marL="0" indent="0">
              <a:buNone/>
            </a:pPr>
            <a:r>
              <a:rPr lang="en-IE" dirty="0"/>
              <a:t>African social workers OR Black African Social Workers OR BME Social Workers OR Minority Ethnic Social Workers’ AND multicultural Society OR Multicultural Societies OR White communities”;  “Black social workers OR African social workers OR BME social workers AND multicultural society OR White”.  </a:t>
            </a:r>
          </a:p>
        </p:txBody>
      </p:sp>
    </p:spTree>
    <p:extLst>
      <p:ext uri="{BB962C8B-B14F-4D97-AF65-F5344CB8AC3E}">
        <p14:creationId xmlns:p14="http://schemas.microsoft.com/office/powerpoint/2010/main" val="24774900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p:cNvSpPr>
            <a:spLocks noGrp="1"/>
          </p:cNvSpPr>
          <p:nvPr>
            <p:ph type="title" idx="4294967295"/>
          </p:nvPr>
        </p:nvSpPr>
        <p:spPr>
          <a:xfrm>
            <a:off x="0" y="0"/>
            <a:ext cx="12192000" cy="891251"/>
          </a:xfrm>
        </p:spPr>
        <p:txBody>
          <a:bodyPr>
            <a:normAutofit/>
          </a:bodyPr>
          <a:lstStyle/>
          <a:p>
            <a:pPr algn="ctr"/>
            <a:r>
              <a:rPr lang="en-US" sz="3600" b="1" dirty="0"/>
              <a:t>Flow of systematic search</a:t>
            </a:r>
          </a:p>
        </p:txBody>
      </p:sp>
      <p:sp>
        <p:nvSpPr>
          <p:cNvPr id="5" name="Content Placeholder 4"/>
          <p:cNvSpPr>
            <a:spLocks noGrp="1"/>
          </p:cNvSpPr>
          <p:nvPr>
            <p:ph idx="4294967295"/>
          </p:nvPr>
        </p:nvSpPr>
        <p:spPr>
          <a:xfrm>
            <a:off x="0" y="1053296"/>
            <a:ext cx="12192000" cy="5804704"/>
          </a:xfrm>
        </p:spPr>
        <p:txBody>
          <a:bodyPr>
            <a:normAutofit fontScale="92500" lnSpcReduction="10000"/>
          </a:bodyPr>
          <a:lstStyle/>
          <a:p>
            <a:pPr>
              <a:lnSpc>
                <a:spcPct val="80000"/>
              </a:lnSpc>
              <a:buFontTx/>
              <a:buNone/>
            </a:pPr>
            <a:r>
              <a:rPr lang="en-US" dirty="0"/>
              <a:t>Initial Search results </a:t>
            </a:r>
            <a:r>
              <a:rPr lang="en-IE" b="1" dirty="0"/>
              <a:t>(n =1189</a:t>
            </a:r>
            <a:r>
              <a:rPr lang="en-IE" dirty="0"/>
              <a:t>)</a:t>
            </a:r>
          </a:p>
          <a:p>
            <a:pPr>
              <a:lnSpc>
                <a:spcPct val="80000"/>
              </a:lnSpc>
              <a:buFontTx/>
              <a:buNone/>
            </a:pPr>
            <a:r>
              <a:rPr lang="en-IE" dirty="0"/>
              <a:t> </a:t>
            </a:r>
            <a:endParaRPr lang="en-US" dirty="0"/>
          </a:p>
          <a:p>
            <a:pPr>
              <a:lnSpc>
                <a:spcPct val="80000"/>
              </a:lnSpc>
              <a:buFontTx/>
              <a:buNone/>
            </a:pPr>
            <a:r>
              <a:rPr lang="en-US" dirty="0"/>
              <a:t>Records after title review </a:t>
            </a:r>
            <a:r>
              <a:rPr lang="en-IE" b="1" dirty="0"/>
              <a:t>(n =289)</a:t>
            </a:r>
          </a:p>
          <a:p>
            <a:pPr>
              <a:lnSpc>
                <a:spcPct val="80000"/>
              </a:lnSpc>
              <a:buFontTx/>
              <a:buNone/>
            </a:pPr>
            <a:r>
              <a:rPr lang="en-IE" b="1" dirty="0"/>
              <a:t> </a:t>
            </a:r>
            <a:endParaRPr lang="en-US" dirty="0"/>
          </a:p>
          <a:p>
            <a:pPr>
              <a:lnSpc>
                <a:spcPct val="80000"/>
              </a:lnSpc>
              <a:buFontTx/>
              <a:buNone/>
            </a:pPr>
            <a:r>
              <a:rPr lang="en-US" dirty="0"/>
              <a:t>Abstracts screened</a:t>
            </a:r>
            <a:r>
              <a:rPr lang="en-IE" b="1" dirty="0"/>
              <a:t> (n = 171)</a:t>
            </a:r>
            <a:r>
              <a:rPr lang="en-IE" dirty="0"/>
              <a:t> </a:t>
            </a:r>
          </a:p>
          <a:p>
            <a:pPr>
              <a:lnSpc>
                <a:spcPct val="80000"/>
              </a:lnSpc>
              <a:buFontTx/>
              <a:buNone/>
            </a:pPr>
            <a:endParaRPr lang="en-US" dirty="0"/>
          </a:p>
          <a:p>
            <a:pPr>
              <a:lnSpc>
                <a:spcPct val="80000"/>
              </a:lnSpc>
              <a:buFontTx/>
              <a:buNone/>
            </a:pPr>
            <a:r>
              <a:rPr lang="en-US" dirty="0"/>
              <a:t>Full text articles excluded, with reasons  </a:t>
            </a:r>
            <a:r>
              <a:rPr lang="en-US" b="1" dirty="0"/>
              <a:t>(n=138)</a:t>
            </a:r>
          </a:p>
          <a:p>
            <a:pPr>
              <a:lnSpc>
                <a:spcPct val="80000"/>
              </a:lnSpc>
              <a:buFontTx/>
              <a:buNone/>
            </a:pPr>
            <a:endParaRPr lang="en-US" dirty="0"/>
          </a:p>
          <a:p>
            <a:pPr>
              <a:lnSpc>
                <a:spcPct val="80000"/>
              </a:lnSpc>
              <a:buNone/>
            </a:pPr>
            <a:r>
              <a:rPr lang="en-IE" dirty="0"/>
              <a:t>Full-text articles assessed for eligibility </a:t>
            </a:r>
            <a:r>
              <a:rPr lang="en-IE" b="1" dirty="0"/>
              <a:t>(n </a:t>
            </a:r>
            <a:r>
              <a:rPr lang="en-IE" b="1"/>
              <a:t>= 34)</a:t>
            </a:r>
            <a:endParaRPr lang="en-IE" b="1" dirty="0"/>
          </a:p>
          <a:p>
            <a:pPr>
              <a:lnSpc>
                <a:spcPct val="80000"/>
              </a:lnSpc>
              <a:buNone/>
            </a:pPr>
            <a:endParaRPr lang="en-IE" dirty="0"/>
          </a:p>
          <a:p>
            <a:pPr>
              <a:lnSpc>
                <a:spcPct val="80000"/>
              </a:lnSpc>
              <a:buFontTx/>
              <a:buNone/>
            </a:pPr>
            <a:r>
              <a:rPr lang="en-IE" dirty="0"/>
              <a:t>Full-text articles from other sources </a:t>
            </a:r>
            <a:r>
              <a:rPr lang="en-IE" b="1" dirty="0"/>
              <a:t>(n = 6)</a:t>
            </a:r>
          </a:p>
          <a:p>
            <a:pPr>
              <a:lnSpc>
                <a:spcPct val="80000"/>
              </a:lnSpc>
              <a:buFontTx/>
              <a:buNone/>
            </a:pPr>
            <a:endParaRPr lang="en-IE" b="1" dirty="0"/>
          </a:p>
          <a:p>
            <a:pPr>
              <a:lnSpc>
                <a:spcPct val="80000"/>
              </a:lnSpc>
              <a:buFontTx/>
              <a:buNone/>
            </a:pPr>
            <a:r>
              <a:rPr lang="en-IE" dirty="0"/>
              <a:t>Full-text articles assessed for eligibility </a:t>
            </a:r>
            <a:r>
              <a:rPr lang="en-IE" b="1" dirty="0"/>
              <a:t>(n = 40)</a:t>
            </a:r>
          </a:p>
          <a:p>
            <a:pPr>
              <a:lnSpc>
                <a:spcPct val="80000"/>
              </a:lnSpc>
              <a:buFontTx/>
              <a:buNone/>
            </a:pPr>
            <a:endParaRPr lang="en-IE" b="1" dirty="0"/>
          </a:p>
          <a:p>
            <a:pPr>
              <a:lnSpc>
                <a:spcPct val="80000"/>
              </a:lnSpc>
              <a:buFontTx/>
              <a:buNone/>
            </a:pPr>
            <a:r>
              <a:rPr lang="en-IE" b="1" dirty="0">
                <a:solidFill>
                  <a:srgbClr val="FFC000"/>
                </a:solidFill>
              </a:rPr>
              <a:t>Countries-</a:t>
            </a:r>
            <a:r>
              <a:rPr lang="en-IE" b="1" dirty="0"/>
              <a:t> USA (17), UK (16), Canada (2), New Zealand (1) and Ireland (1)</a:t>
            </a:r>
          </a:p>
          <a:p>
            <a:pPr>
              <a:lnSpc>
                <a:spcPct val="80000"/>
              </a:lnSpc>
              <a:buFontTx/>
              <a:buNone/>
            </a:pPr>
            <a:endParaRPr lang="en-IE" b="1" dirty="0"/>
          </a:p>
          <a:p>
            <a:pPr>
              <a:lnSpc>
                <a:spcPct val="80000"/>
              </a:lnSpc>
              <a:buFontTx/>
              <a:buNone/>
            </a:pPr>
            <a:r>
              <a:rPr lang="en-US" dirty="0">
                <a:solidFill>
                  <a:srgbClr val="FFC000"/>
                </a:solidFill>
              </a:rPr>
              <a:t>Ranging from 1969 to 2018</a:t>
            </a:r>
          </a:p>
          <a:p>
            <a:pPr>
              <a:lnSpc>
                <a:spcPct val="80000"/>
              </a:lnSpc>
              <a:buFontTx/>
              <a:buNone/>
            </a:pPr>
            <a:endParaRPr lang="en-US" dirty="0"/>
          </a:p>
        </p:txBody>
      </p:sp>
      <p:sp>
        <p:nvSpPr>
          <p:cNvPr id="24579" name="Rectangle 3"/>
          <p:cNvSpPr>
            <a:spLocks noChangeArrowheads="1"/>
          </p:cNvSpPr>
          <p:nvPr/>
        </p:nvSpPr>
        <p:spPr bwMode="auto">
          <a:xfrm>
            <a:off x="3048000" y="2828925"/>
            <a:ext cx="6096000" cy="923925"/>
          </a:xfrm>
          <a:prstGeom prst="rect">
            <a:avLst/>
          </a:prstGeom>
          <a:noFill/>
          <a:ln w="9525">
            <a:noFill/>
            <a:miter lim="800000"/>
            <a:headEnd/>
            <a:tailEnd/>
          </a:ln>
        </p:spPr>
        <p:txBody>
          <a:bodyPr>
            <a:spAutoFit/>
          </a:bodyPr>
          <a:lstStyle/>
          <a:p>
            <a:br>
              <a:rPr lang="en-IE">
                <a:latin typeface="Calibri" pitchFamily="34" charset="0"/>
              </a:rPr>
            </a:br>
            <a:br>
              <a:rPr lang="en-IE">
                <a:latin typeface="Calibri" pitchFamily="34" charset="0"/>
              </a:rPr>
            </a:br>
            <a:endParaRPr lang="en-IE">
              <a:latin typeface="Calibri" pitchFamily="34" charset="0"/>
            </a:endParaRPr>
          </a:p>
        </p:txBody>
      </p:sp>
    </p:spTree>
    <p:extLst>
      <p:ext uri="{BB962C8B-B14F-4D97-AF65-F5344CB8AC3E}">
        <p14:creationId xmlns:p14="http://schemas.microsoft.com/office/powerpoint/2010/main" val="2509372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remove" nodeType="clickEffect">
                                  <p:stCondLst>
                                    <p:cond delay="0"/>
                                  </p:stCondLst>
                                  <p:childTnLst>
                                    <p:animClr clrSpc="rgb" dir="cw">
                                      <p:cBhvr>
                                        <p:cTn id="6" dur="3000" fill="hold"/>
                                        <p:tgtEl>
                                          <p:spTgt spid="5">
                                            <p:txEl>
                                              <p:pRg st="0" end="0"/>
                                            </p:txEl>
                                          </p:spTgt>
                                        </p:tgtEl>
                                        <p:attrNameLst>
                                          <p:attrName>fillcolor</p:attrName>
                                        </p:attrNameLst>
                                      </p:cBhvr>
                                      <p:to>
                                        <a:schemeClr val="accent2"/>
                                      </p:to>
                                    </p:animClr>
                                    <p:set>
                                      <p:cBhvr>
                                        <p:cTn id="7" dur="3000" fill="hold"/>
                                        <p:tgtEl>
                                          <p:spTgt spid="5">
                                            <p:txEl>
                                              <p:pRg st="0" end="0"/>
                                            </p:txEl>
                                          </p:spTgt>
                                        </p:tgtEl>
                                        <p:attrNameLst>
                                          <p:attrName>fill.type</p:attrName>
                                        </p:attrNameLst>
                                      </p:cBhvr>
                                      <p:to>
                                        <p:strVal val="solid"/>
                                      </p:to>
                                    </p:set>
                                    <p:set>
                                      <p:cBhvr>
                                        <p:cTn id="8" dur="3000" fill="hold"/>
                                        <p:tgtEl>
                                          <p:spTgt spid="5">
                                            <p:txEl>
                                              <p:pRg st="0" end="0"/>
                                            </p:txEl>
                                          </p:spTgt>
                                        </p:tgtEl>
                                        <p:attrNameLst>
                                          <p:attrName>fill.on</p:attrName>
                                        </p:attrNameLst>
                                      </p:cBhvr>
                                      <p:to>
                                        <p:strVal val="true"/>
                                      </p:to>
                                    </p:set>
                                  </p:childTnLst>
                                </p:cTn>
                              </p:par>
                            </p:childTnLst>
                          </p:cTn>
                        </p:par>
                      </p:childTnLst>
                    </p:cTn>
                  </p:par>
                  <p:par>
                    <p:cTn id="9" fill="hold">
                      <p:stCondLst>
                        <p:cond delay="indefinite"/>
                      </p:stCondLst>
                      <p:childTnLst>
                        <p:par>
                          <p:cTn id="10" fill="hold">
                            <p:stCondLst>
                              <p:cond delay="0"/>
                            </p:stCondLst>
                            <p:childTnLst>
                              <p:par>
                                <p:cTn id="11" presetID="1" presetClass="emph" presetSubtype="2" fill="remove" nodeType="clickEffect">
                                  <p:stCondLst>
                                    <p:cond delay="0"/>
                                  </p:stCondLst>
                                  <p:childTnLst>
                                    <p:animClr clrSpc="rgb" dir="cw">
                                      <p:cBhvr>
                                        <p:cTn id="12" dur="3000" fill="hold"/>
                                        <p:tgtEl>
                                          <p:spTgt spid="5">
                                            <p:txEl>
                                              <p:pRg st="1" end="1"/>
                                            </p:txEl>
                                          </p:spTgt>
                                        </p:tgtEl>
                                        <p:attrNameLst>
                                          <p:attrName>fillcolor</p:attrName>
                                        </p:attrNameLst>
                                      </p:cBhvr>
                                      <p:to>
                                        <a:schemeClr val="accent2"/>
                                      </p:to>
                                    </p:animClr>
                                    <p:set>
                                      <p:cBhvr>
                                        <p:cTn id="13" dur="3000" fill="hold"/>
                                        <p:tgtEl>
                                          <p:spTgt spid="5">
                                            <p:txEl>
                                              <p:pRg st="1" end="1"/>
                                            </p:txEl>
                                          </p:spTgt>
                                        </p:tgtEl>
                                        <p:attrNameLst>
                                          <p:attrName>fill.type</p:attrName>
                                        </p:attrNameLst>
                                      </p:cBhvr>
                                      <p:to>
                                        <p:strVal val="solid"/>
                                      </p:to>
                                    </p:set>
                                    <p:set>
                                      <p:cBhvr>
                                        <p:cTn id="14" dur="3000" fill="hold"/>
                                        <p:tgtEl>
                                          <p:spTgt spid="5">
                                            <p:txEl>
                                              <p:pRg st="1" end="1"/>
                                            </p:txEl>
                                          </p:spTgt>
                                        </p:tgtEl>
                                        <p:attrNameLst>
                                          <p:attrName>fill.on</p:attrName>
                                        </p:attrNameLst>
                                      </p:cBhvr>
                                      <p:to>
                                        <p:strVal val="true"/>
                                      </p:to>
                                    </p:set>
                                  </p:childTnLst>
                                </p:cTn>
                              </p:par>
                            </p:childTnLst>
                          </p:cTn>
                        </p:par>
                      </p:childTnLst>
                    </p:cTn>
                  </p:par>
                  <p:par>
                    <p:cTn id="15" fill="hold">
                      <p:stCondLst>
                        <p:cond delay="indefinite"/>
                      </p:stCondLst>
                      <p:childTnLst>
                        <p:par>
                          <p:cTn id="16" fill="hold">
                            <p:stCondLst>
                              <p:cond delay="0"/>
                            </p:stCondLst>
                            <p:childTnLst>
                              <p:par>
                                <p:cTn id="17" presetID="1" presetClass="emph" presetSubtype="2" fill="hold" nodeType="clickEffect">
                                  <p:stCondLst>
                                    <p:cond delay="0"/>
                                  </p:stCondLst>
                                  <p:childTnLst>
                                    <p:animClr clrSpc="rgb" dir="cw">
                                      <p:cBhvr>
                                        <p:cTn id="18" dur="2000" fill="hold"/>
                                        <p:tgtEl>
                                          <p:spTgt spid="5">
                                            <p:txEl>
                                              <p:pRg st="2" end="2"/>
                                            </p:txEl>
                                          </p:spTgt>
                                        </p:tgtEl>
                                        <p:attrNameLst>
                                          <p:attrName>fillcolor</p:attrName>
                                        </p:attrNameLst>
                                      </p:cBhvr>
                                      <p:to>
                                        <a:schemeClr val="accent2"/>
                                      </p:to>
                                    </p:animClr>
                                    <p:set>
                                      <p:cBhvr>
                                        <p:cTn id="19" dur="2000" fill="hold"/>
                                        <p:tgtEl>
                                          <p:spTgt spid="5">
                                            <p:txEl>
                                              <p:pRg st="2" end="2"/>
                                            </p:txEl>
                                          </p:spTgt>
                                        </p:tgtEl>
                                        <p:attrNameLst>
                                          <p:attrName>fill.type</p:attrName>
                                        </p:attrNameLst>
                                      </p:cBhvr>
                                      <p:to>
                                        <p:strVal val="solid"/>
                                      </p:to>
                                    </p:set>
                                    <p:set>
                                      <p:cBhvr>
                                        <p:cTn id="20" dur="2000" fill="hold"/>
                                        <p:tgtEl>
                                          <p:spTgt spid="5">
                                            <p:txEl>
                                              <p:pRg st="2" end="2"/>
                                            </p:txEl>
                                          </p:spTgt>
                                        </p:tgtEl>
                                        <p:attrNameLst>
                                          <p:attrName>fill.on</p:attrName>
                                        </p:attrNameLst>
                                      </p:cBhvr>
                                      <p:to>
                                        <p:strVal val="true"/>
                                      </p:to>
                                    </p:set>
                                  </p:childTnLst>
                                </p:cTn>
                              </p:par>
                            </p:childTnLst>
                          </p:cTn>
                        </p:par>
                      </p:childTnLst>
                    </p:cTn>
                  </p:par>
                  <p:par>
                    <p:cTn id="21" fill="hold">
                      <p:stCondLst>
                        <p:cond delay="indefinite"/>
                      </p:stCondLst>
                      <p:childTnLst>
                        <p:par>
                          <p:cTn id="22" fill="hold">
                            <p:stCondLst>
                              <p:cond delay="0"/>
                            </p:stCondLst>
                            <p:childTnLst>
                              <p:par>
                                <p:cTn id="23" presetID="1" presetClass="emph" presetSubtype="2" fill="hold" nodeType="clickEffect">
                                  <p:stCondLst>
                                    <p:cond delay="0"/>
                                  </p:stCondLst>
                                  <p:childTnLst>
                                    <p:animClr clrSpc="rgb" dir="cw">
                                      <p:cBhvr>
                                        <p:cTn id="24" dur="2000" fill="hold"/>
                                        <p:tgtEl>
                                          <p:spTgt spid="5">
                                            <p:txEl>
                                              <p:pRg st="3" end="3"/>
                                            </p:txEl>
                                          </p:spTgt>
                                        </p:tgtEl>
                                        <p:attrNameLst>
                                          <p:attrName>fillcolor</p:attrName>
                                        </p:attrNameLst>
                                      </p:cBhvr>
                                      <p:to>
                                        <a:schemeClr val="accent2"/>
                                      </p:to>
                                    </p:animClr>
                                    <p:set>
                                      <p:cBhvr>
                                        <p:cTn id="25" dur="2000" fill="hold"/>
                                        <p:tgtEl>
                                          <p:spTgt spid="5">
                                            <p:txEl>
                                              <p:pRg st="3" end="3"/>
                                            </p:txEl>
                                          </p:spTgt>
                                        </p:tgtEl>
                                        <p:attrNameLst>
                                          <p:attrName>fill.type</p:attrName>
                                        </p:attrNameLst>
                                      </p:cBhvr>
                                      <p:to>
                                        <p:strVal val="solid"/>
                                      </p:to>
                                    </p:set>
                                    <p:set>
                                      <p:cBhvr>
                                        <p:cTn id="26" dur="2000" fill="hold"/>
                                        <p:tgtEl>
                                          <p:spTgt spid="5">
                                            <p:txEl>
                                              <p:pRg st="3" end="3"/>
                                            </p:txEl>
                                          </p:spTgt>
                                        </p:tgtEl>
                                        <p:attrNameLst>
                                          <p:attrName>fill.on</p:attrName>
                                        </p:attrNameLst>
                                      </p:cBhvr>
                                      <p:to>
                                        <p:strVal val="true"/>
                                      </p:to>
                                    </p:set>
                                  </p:childTnLst>
                                </p:cTn>
                              </p:par>
                              <p:par>
                                <p:cTn id="27" presetID="1" presetClass="emph" presetSubtype="2" fill="hold" nodeType="withEffect">
                                  <p:stCondLst>
                                    <p:cond delay="0"/>
                                  </p:stCondLst>
                                  <p:childTnLst>
                                    <p:animClr clrSpc="rgb" dir="cw">
                                      <p:cBhvr>
                                        <p:cTn id="28" dur="2000" fill="hold"/>
                                        <p:tgtEl>
                                          <p:spTgt spid="5">
                                            <p:txEl>
                                              <p:pRg st="4" end="4"/>
                                            </p:txEl>
                                          </p:spTgt>
                                        </p:tgtEl>
                                        <p:attrNameLst>
                                          <p:attrName>fillcolor</p:attrName>
                                        </p:attrNameLst>
                                      </p:cBhvr>
                                      <p:to>
                                        <a:schemeClr val="accent2"/>
                                      </p:to>
                                    </p:animClr>
                                    <p:set>
                                      <p:cBhvr>
                                        <p:cTn id="29" dur="2000" fill="hold"/>
                                        <p:tgtEl>
                                          <p:spTgt spid="5">
                                            <p:txEl>
                                              <p:pRg st="4" end="4"/>
                                            </p:txEl>
                                          </p:spTgt>
                                        </p:tgtEl>
                                        <p:attrNameLst>
                                          <p:attrName>fill.type</p:attrName>
                                        </p:attrNameLst>
                                      </p:cBhvr>
                                      <p:to>
                                        <p:strVal val="solid"/>
                                      </p:to>
                                    </p:set>
                                    <p:set>
                                      <p:cBhvr>
                                        <p:cTn id="30" dur="2000" fill="hold"/>
                                        <p:tgtEl>
                                          <p:spTgt spid="5">
                                            <p:txEl>
                                              <p:pRg st="4" end="4"/>
                                            </p:txEl>
                                          </p:spTgt>
                                        </p:tgtEl>
                                        <p:attrNameLst>
                                          <p:attrName>fill.on</p:attrName>
                                        </p:attrNameLst>
                                      </p:cBhvr>
                                      <p:to>
                                        <p:strVal val="true"/>
                                      </p:to>
                                    </p:set>
                                  </p:childTnLst>
                                </p:cTn>
                              </p:par>
                              <p:par>
                                <p:cTn id="31" presetID="1" presetClass="emph" presetSubtype="2" fill="hold" nodeType="withEffect">
                                  <p:stCondLst>
                                    <p:cond delay="0"/>
                                  </p:stCondLst>
                                  <p:childTnLst>
                                    <p:animClr clrSpc="rgb" dir="cw">
                                      <p:cBhvr>
                                        <p:cTn id="32" dur="2000" fill="hold"/>
                                        <p:tgtEl>
                                          <p:spTgt spid="5">
                                            <p:txEl>
                                              <p:pRg st="6" end="6"/>
                                            </p:txEl>
                                          </p:spTgt>
                                        </p:tgtEl>
                                        <p:attrNameLst>
                                          <p:attrName>fillcolor</p:attrName>
                                        </p:attrNameLst>
                                      </p:cBhvr>
                                      <p:to>
                                        <a:schemeClr val="accent2"/>
                                      </p:to>
                                    </p:animClr>
                                    <p:set>
                                      <p:cBhvr>
                                        <p:cTn id="33" dur="2000" fill="hold"/>
                                        <p:tgtEl>
                                          <p:spTgt spid="5">
                                            <p:txEl>
                                              <p:pRg st="6" end="6"/>
                                            </p:txEl>
                                          </p:spTgt>
                                        </p:tgtEl>
                                        <p:attrNameLst>
                                          <p:attrName>fill.type</p:attrName>
                                        </p:attrNameLst>
                                      </p:cBhvr>
                                      <p:to>
                                        <p:strVal val="solid"/>
                                      </p:to>
                                    </p:set>
                                    <p:set>
                                      <p:cBhvr>
                                        <p:cTn id="34" dur="2000" fill="hold"/>
                                        <p:tgtEl>
                                          <p:spTgt spid="5">
                                            <p:txEl>
                                              <p:pRg st="6" end="6"/>
                                            </p:txEl>
                                          </p:spTgt>
                                        </p:tgtEl>
                                        <p:attrNameLst>
                                          <p:attrName>fill.on</p:attrName>
                                        </p:attrNameLst>
                                      </p:cBhvr>
                                      <p:to>
                                        <p:strVal val="true"/>
                                      </p:to>
                                    </p:set>
                                  </p:childTnLst>
                                </p:cTn>
                              </p:par>
                              <p:par>
                                <p:cTn id="35" presetID="1" presetClass="emph" presetSubtype="2" fill="hold" nodeType="withEffect">
                                  <p:stCondLst>
                                    <p:cond delay="0"/>
                                  </p:stCondLst>
                                  <p:childTnLst>
                                    <p:animClr clrSpc="rgb" dir="cw">
                                      <p:cBhvr>
                                        <p:cTn id="36" dur="2000" fill="hold"/>
                                        <p:tgtEl>
                                          <p:spTgt spid="5">
                                            <p:txEl>
                                              <p:pRg st="8" end="8"/>
                                            </p:txEl>
                                          </p:spTgt>
                                        </p:tgtEl>
                                        <p:attrNameLst>
                                          <p:attrName>fillcolor</p:attrName>
                                        </p:attrNameLst>
                                      </p:cBhvr>
                                      <p:to>
                                        <a:schemeClr val="accent2"/>
                                      </p:to>
                                    </p:animClr>
                                    <p:set>
                                      <p:cBhvr>
                                        <p:cTn id="37" dur="2000" fill="hold"/>
                                        <p:tgtEl>
                                          <p:spTgt spid="5">
                                            <p:txEl>
                                              <p:pRg st="8" end="8"/>
                                            </p:txEl>
                                          </p:spTgt>
                                        </p:tgtEl>
                                        <p:attrNameLst>
                                          <p:attrName>fill.type</p:attrName>
                                        </p:attrNameLst>
                                      </p:cBhvr>
                                      <p:to>
                                        <p:strVal val="solid"/>
                                      </p:to>
                                    </p:set>
                                    <p:set>
                                      <p:cBhvr>
                                        <p:cTn id="38" dur="2000" fill="hold"/>
                                        <p:tgtEl>
                                          <p:spTgt spid="5">
                                            <p:txEl>
                                              <p:pRg st="8" end="8"/>
                                            </p:txEl>
                                          </p:spTgt>
                                        </p:tgtEl>
                                        <p:attrNameLst>
                                          <p:attrName>fill.on</p:attrName>
                                        </p:attrNameLst>
                                      </p:cBhvr>
                                      <p:to>
                                        <p:strVal val="true"/>
                                      </p:to>
                                    </p:set>
                                  </p:childTnLst>
                                </p:cTn>
                              </p:par>
                              <p:par>
                                <p:cTn id="39" presetID="1" presetClass="emph" presetSubtype="2" fill="hold" nodeType="withEffect">
                                  <p:stCondLst>
                                    <p:cond delay="0"/>
                                  </p:stCondLst>
                                  <p:childTnLst>
                                    <p:animClr clrSpc="rgb" dir="cw">
                                      <p:cBhvr>
                                        <p:cTn id="40" dur="2000" fill="hold"/>
                                        <p:tgtEl>
                                          <p:spTgt spid="5">
                                            <p:txEl>
                                              <p:pRg st="10" end="10"/>
                                            </p:txEl>
                                          </p:spTgt>
                                        </p:tgtEl>
                                        <p:attrNameLst>
                                          <p:attrName>fillcolor</p:attrName>
                                        </p:attrNameLst>
                                      </p:cBhvr>
                                      <p:to>
                                        <a:schemeClr val="accent2"/>
                                      </p:to>
                                    </p:animClr>
                                    <p:set>
                                      <p:cBhvr>
                                        <p:cTn id="41" dur="2000" fill="hold"/>
                                        <p:tgtEl>
                                          <p:spTgt spid="5">
                                            <p:txEl>
                                              <p:pRg st="10" end="10"/>
                                            </p:txEl>
                                          </p:spTgt>
                                        </p:tgtEl>
                                        <p:attrNameLst>
                                          <p:attrName>fill.type</p:attrName>
                                        </p:attrNameLst>
                                      </p:cBhvr>
                                      <p:to>
                                        <p:strVal val="solid"/>
                                      </p:to>
                                    </p:set>
                                    <p:set>
                                      <p:cBhvr>
                                        <p:cTn id="42" dur="2000" fill="hold"/>
                                        <p:tgtEl>
                                          <p:spTgt spid="5">
                                            <p:txEl>
                                              <p:pRg st="10" end="10"/>
                                            </p:txEl>
                                          </p:spTgt>
                                        </p:tgtEl>
                                        <p:attrNameLst>
                                          <p:attrName>fill.on</p:attrName>
                                        </p:attrNameLst>
                                      </p:cBhvr>
                                      <p:to>
                                        <p:strVal val="true"/>
                                      </p:to>
                                    </p:set>
                                  </p:childTnLst>
                                </p:cTn>
                              </p:par>
                              <p:par>
                                <p:cTn id="43" presetID="1" presetClass="emph" presetSubtype="2" fill="hold" nodeType="withEffect">
                                  <p:stCondLst>
                                    <p:cond delay="0"/>
                                  </p:stCondLst>
                                  <p:childTnLst>
                                    <p:animClr clrSpc="rgb" dir="cw">
                                      <p:cBhvr>
                                        <p:cTn id="44" dur="2000" fill="hold"/>
                                        <p:tgtEl>
                                          <p:spTgt spid="5">
                                            <p:txEl>
                                              <p:pRg st="12" end="12"/>
                                            </p:txEl>
                                          </p:spTgt>
                                        </p:tgtEl>
                                        <p:attrNameLst>
                                          <p:attrName>fillcolor</p:attrName>
                                        </p:attrNameLst>
                                      </p:cBhvr>
                                      <p:to>
                                        <a:schemeClr val="accent2"/>
                                      </p:to>
                                    </p:animClr>
                                    <p:set>
                                      <p:cBhvr>
                                        <p:cTn id="45" dur="2000" fill="hold"/>
                                        <p:tgtEl>
                                          <p:spTgt spid="5">
                                            <p:txEl>
                                              <p:pRg st="12" end="12"/>
                                            </p:txEl>
                                          </p:spTgt>
                                        </p:tgtEl>
                                        <p:attrNameLst>
                                          <p:attrName>fill.type</p:attrName>
                                        </p:attrNameLst>
                                      </p:cBhvr>
                                      <p:to>
                                        <p:strVal val="solid"/>
                                      </p:to>
                                    </p:set>
                                    <p:set>
                                      <p:cBhvr>
                                        <p:cTn id="46" dur="2000" fill="hold"/>
                                        <p:tgtEl>
                                          <p:spTgt spid="5">
                                            <p:txEl>
                                              <p:pRg st="12" end="12"/>
                                            </p:txEl>
                                          </p:spTgt>
                                        </p:tgtEl>
                                        <p:attrNameLst>
                                          <p:attrName>fill.on</p:attrName>
                                        </p:attrNameLst>
                                      </p:cBhvr>
                                      <p:to>
                                        <p:strVal val="true"/>
                                      </p:to>
                                    </p:set>
                                  </p:childTnLst>
                                </p:cTn>
                              </p:par>
                              <p:par>
                                <p:cTn id="47" presetID="1" presetClass="emph" presetSubtype="2" fill="hold" nodeType="withEffect">
                                  <p:stCondLst>
                                    <p:cond delay="0"/>
                                  </p:stCondLst>
                                  <p:childTnLst>
                                    <p:animClr clrSpc="rgb" dir="cw">
                                      <p:cBhvr>
                                        <p:cTn id="48" dur="2000" fill="hold"/>
                                        <p:tgtEl>
                                          <p:spTgt spid="5">
                                            <p:txEl>
                                              <p:pRg st="14" end="14"/>
                                            </p:txEl>
                                          </p:spTgt>
                                        </p:tgtEl>
                                        <p:attrNameLst>
                                          <p:attrName>fillcolor</p:attrName>
                                        </p:attrNameLst>
                                      </p:cBhvr>
                                      <p:to>
                                        <a:schemeClr val="accent2"/>
                                      </p:to>
                                    </p:animClr>
                                    <p:set>
                                      <p:cBhvr>
                                        <p:cTn id="49" dur="2000" fill="hold"/>
                                        <p:tgtEl>
                                          <p:spTgt spid="5">
                                            <p:txEl>
                                              <p:pRg st="14" end="14"/>
                                            </p:txEl>
                                          </p:spTgt>
                                        </p:tgtEl>
                                        <p:attrNameLst>
                                          <p:attrName>fill.type</p:attrName>
                                        </p:attrNameLst>
                                      </p:cBhvr>
                                      <p:to>
                                        <p:strVal val="solid"/>
                                      </p:to>
                                    </p:set>
                                    <p:set>
                                      <p:cBhvr>
                                        <p:cTn id="50" dur="2000" fill="hold"/>
                                        <p:tgtEl>
                                          <p:spTgt spid="5">
                                            <p:txEl>
                                              <p:pRg st="14" end="14"/>
                                            </p:txEl>
                                          </p:spTgt>
                                        </p:tgtEl>
                                        <p:attrNameLst>
                                          <p:attrName>fill.on</p:attrName>
                                        </p:attrNameLst>
                                      </p:cBhvr>
                                      <p:to>
                                        <p:strVal val="true"/>
                                      </p:to>
                                    </p:set>
                                  </p:childTnLst>
                                </p:cTn>
                              </p:par>
                              <p:par>
                                <p:cTn id="51" presetID="1" presetClass="emph" presetSubtype="2" fill="hold" nodeType="withEffect">
                                  <p:stCondLst>
                                    <p:cond delay="0"/>
                                  </p:stCondLst>
                                  <p:childTnLst>
                                    <p:animClr clrSpc="rgb" dir="cw">
                                      <p:cBhvr>
                                        <p:cTn id="52" dur="2000" fill="hold"/>
                                        <p:tgtEl>
                                          <p:spTgt spid="5">
                                            <p:txEl>
                                              <p:pRg st="16" end="16"/>
                                            </p:txEl>
                                          </p:spTgt>
                                        </p:tgtEl>
                                        <p:attrNameLst>
                                          <p:attrName>fillcolor</p:attrName>
                                        </p:attrNameLst>
                                      </p:cBhvr>
                                      <p:to>
                                        <a:schemeClr val="accent2"/>
                                      </p:to>
                                    </p:animClr>
                                    <p:set>
                                      <p:cBhvr>
                                        <p:cTn id="53" dur="2000" fill="hold"/>
                                        <p:tgtEl>
                                          <p:spTgt spid="5">
                                            <p:txEl>
                                              <p:pRg st="16" end="16"/>
                                            </p:txEl>
                                          </p:spTgt>
                                        </p:tgtEl>
                                        <p:attrNameLst>
                                          <p:attrName>fill.type</p:attrName>
                                        </p:attrNameLst>
                                      </p:cBhvr>
                                      <p:to>
                                        <p:strVal val="solid"/>
                                      </p:to>
                                    </p:set>
                                    <p:set>
                                      <p:cBhvr>
                                        <p:cTn id="54" dur="2000" fill="hold"/>
                                        <p:tgtEl>
                                          <p:spTgt spid="5">
                                            <p:txEl>
                                              <p:pRg st="16" end="16"/>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p:cNvSpPr>
            <a:spLocks noGrp="1"/>
          </p:cNvSpPr>
          <p:nvPr>
            <p:ph type="title" idx="4294967295"/>
          </p:nvPr>
        </p:nvSpPr>
        <p:spPr>
          <a:xfrm>
            <a:off x="0" y="0"/>
            <a:ext cx="12192000" cy="1352550"/>
          </a:xfrm>
        </p:spPr>
        <p:txBody>
          <a:bodyPr/>
          <a:lstStyle/>
          <a:p>
            <a:pPr algn="ctr"/>
            <a:r>
              <a:rPr lang="en-US" sz="4000" b="1" dirty="0">
                <a:solidFill>
                  <a:srgbClr val="FFC000"/>
                </a:solidFill>
              </a:rPr>
              <a:t>Inclusion and exclusion criteria</a:t>
            </a:r>
          </a:p>
        </p:txBody>
      </p:sp>
      <p:sp>
        <p:nvSpPr>
          <p:cNvPr id="5" name="Content Placeholder 4"/>
          <p:cNvSpPr>
            <a:spLocks noGrp="1"/>
          </p:cNvSpPr>
          <p:nvPr>
            <p:ph idx="4294967295"/>
          </p:nvPr>
        </p:nvSpPr>
        <p:spPr>
          <a:xfrm>
            <a:off x="0" y="1352550"/>
            <a:ext cx="12192000" cy="5505450"/>
          </a:xfrm>
        </p:spPr>
        <p:txBody>
          <a:bodyPr>
            <a:normAutofit/>
          </a:bodyPr>
          <a:lstStyle/>
          <a:p>
            <a:r>
              <a:rPr lang="en-IE" dirty="0"/>
              <a:t>Research conducted in Europe, America and other multi-cultural contexts where Black population are an ethnic minority</a:t>
            </a:r>
          </a:p>
          <a:p>
            <a:r>
              <a:rPr lang="en-IE" dirty="0"/>
              <a:t>Studies including experiences  as practitioners and social work students</a:t>
            </a:r>
          </a:p>
          <a:p>
            <a:r>
              <a:rPr lang="en-IE" dirty="0"/>
              <a:t>Literature based on existing data or research</a:t>
            </a:r>
          </a:p>
          <a:p>
            <a:r>
              <a:rPr lang="en-IE" dirty="0"/>
              <a:t>Empirical studies; qualitative or quantitative</a:t>
            </a:r>
          </a:p>
          <a:p>
            <a:r>
              <a:rPr lang="en-IE" dirty="0"/>
              <a:t>Literature studying experiences of Black social work students in predominantly white societies and colleges</a:t>
            </a:r>
          </a:p>
          <a:p>
            <a:r>
              <a:rPr lang="en-IE" dirty="0"/>
              <a:t>Written in English </a:t>
            </a:r>
          </a:p>
          <a:p>
            <a:pPr marL="0" indent="0">
              <a:buNone/>
            </a:pPr>
            <a:r>
              <a:rPr lang="en-US" b="1" dirty="0">
                <a:solidFill>
                  <a:srgbClr val="FFC000"/>
                </a:solidFill>
              </a:rPr>
              <a:t>Excluded</a:t>
            </a:r>
          </a:p>
          <a:p>
            <a:r>
              <a:rPr lang="en-IE" dirty="0"/>
              <a:t>Literature relating to Black service users</a:t>
            </a:r>
          </a:p>
          <a:p>
            <a:r>
              <a:rPr lang="en-IE" dirty="0"/>
              <a:t>Unavailable full text</a:t>
            </a:r>
          </a:p>
          <a:p>
            <a:r>
              <a:rPr lang="en-IE" dirty="0"/>
              <a:t>Literature on Black social workers practicing in populations where majority are Black</a:t>
            </a:r>
          </a:p>
          <a:p>
            <a:pPr marL="0" indent="0">
              <a:buNone/>
            </a:pPr>
            <a:endParaRPr lang="en-US" b="1" dirty="0">
              <a:solidFill>
                <a:srgbClr val="FFC000"/>
              </a:solidFill>
            </a:endParaRPr>
          </a:p>
        </p:txBody>
      </p:sp>
      <p:sp>
        <p:nvSpPr>
          <p:cNvPr id="24579" name="Rectangle 3"/>
          <p:cNvSpPr>
            <a:spLocks noChangeArrowheads="1"/>
          </p:cNvSpPr>
          <p:nvPr/>
        </p:nvSpPr>
        <p:spPr bwMode="auto">
          <a:xfrm>
            <a:off x="3048000" y="2828925"/>
            <a:ext cx="6096000" cy="923925"/>
          </a:xfrm>
          <a:prstGeom prst="rect">
            <a:avLst/>
          </a:prstGeom>
          <a:noFill/>
          <a:ln w="9525">
            <a:noFill/>
            <a:miter lim="800000"/>
            <a:headEnd/>
            <a:tailEnd/>
          </a:ln>
        </p:spPr>
        <p:txBody>
          <a:bodyPr>
            <a:spAutoFit/>
          </a:bodyPr>
          <a:lstStyle/>
          <a:p>
            <a:br>
              <a:rPr lang="en-IE">
                <a:latin typeface="Calibri" pitchFamily="34" charset="0"/>
              </a:rPr>
            </a:br>
            <a:br>
              <a:rPr lang="en-IE">
                <a:latin typeface="Calibri" pitchFamily="34" charset="0"/>
              </a:rPr>
            </a:br>
            <a:endParaRPr lang="en-IE">
              <a:latin typeface="Calibri" pitchFamily="34" charset="0"/>
            </a:endParaRPr>
          </a:p>
        </p:txBody>
      </p:sp>
    </p:spTree>
    <p:extLst>
      <p:ext uri="{BB962C8B-B14F-4D97-AF65-F5344CB8AC3E}">
        <p14:creationId xmlns:p14="http://schemas.microsoft.com/office/powerpoint/2010/main" val="967113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remove" nodeType="clickEffect">
                                  <p:stCondLst>
                                    <p:cond delay="0"/>
                                  </p:stCondLst>
                                  <p:childTnLst>
                                    <p:animClr clrSpc="rgb" dir="cw">
                                      <p:cBhvr>
                                        <p:cTn id="6" dur="3000" fill="hold"/>
                                        <p:tgtEl>
                                          <p:spTgt spid="5">
                                            <p:txEl>
                                              <p:pRg st="0" end="0"/>
                                            </p:txEl>
                                          </p:spTgt>
                                        </p:tgtEl>
                                        <p:attrNameLst>
                                          <p:attrName>fillcolor</p:attrName>
                                        </p:attrNameLst>
                                      </p:cBhvr>
                                      <p:to>
                                        <a:schemeClr val="accent2"/>
                                      </p:to>
                                    </p:animClr>
                                    <p:set>
                                      <p:cBhvr>
                                        <p:cTn id="7" dur="3000" fill="hold"/>
                                        <p:tgtEl>
                                          <p:spTgt spid="5">
                                            <p:txEl>
                                              <p:pRg st="0" end="0"/>
                                            </p:txEl>
                                          </p:spTgt>
                                        </p:tgtEl>
                                        <p:attrNameLst>
                                          <p:attrName>fill.type</p:attrName>
                                        </p:attrNameLst>
                                      </p:cBhvr>
                                      <p:to>
                                        <p:strVal val="solid"/>
                                      </p:to>
                                    </p:set>
                                    <p:set>
                                      <p:cBhvr>
                                        <p:cTn id="8" dur="3000" fill="hold"/>
                                        <p:tgtEl>
                                          <p:spTgt spid="5">
                                            <p:txEl>
                                              <p:pRg st="0" end="0"/>
                                            </p:txEl>
                                          </p:spTgt>
                                        </p:tgtEl>
                                        <p:attrNameLst>
                                          <p:attrName>fill.on</p:attrName>
                                        </p:attrNameLst>
                                      </p:cBhvr>
                                      <p:to>
                                        <p:strVal val="true"/>
                                      </p:to>
                                    </p:set>
                                  </p:childTnLst>
                                </p:cTn>
                              </p:par>
                            </p:childTnLst>
                          </p:cTn>
                        </p:par>
                      </p:childTnLst>
                    </p:cTn>
                  </p:par>
                  <p:par>
                    <p:cTn id="9" fill="hold">
                      <p:stCondLst>
                        <p:cond delay="indefinite"/>
                      </p:stCondLst>
                      <p:childTnLst>
                        <p:par>
                          <p:cTn id="10" fill="hold">
                            <p:stCondLst>
                              <p:cond delay="0"/>
                            </p:stCondLst>
                            <p:childTnLst>
                              <p:par>
                                <p:cTn id="11" presetID="1" presetClass="emph" presetSubtype="2" fill="remove" nodeType="clickEffect">
                                  <p:stCondLst>
                                    <p:cond delay="0"/>
                                  </p:stCondLst>
                                  <p:childTnLst>
                                    <p:animClr clrSpc="rgb" dir="cw">
                                      <p:cBhvr>
                                        <p:cTn id="12" dur="3000" fill="hold"/>
                                        <p:tgtEl>
                                          <p:spTgt spid="5">
                                            <p:txEl>
                                              <p:pRg st="1" end="1"/>
                                            </p:txEl>
                                          </p:spTgt>
                                        </p:tgtEl>
                                        <p:attrNameLst>
                                          <p:attrName>fillcolor</p:attrName>
                                        </p:attrNameLst>
                                      </p:cBhvr>
                                      <p:to>
                                        <a:schemeClr val="accent2"/>
                                      </p:to>
                                    </p:animClr>
                                    <p:set>
                                      <p:cBhvr>
                                        <p:cTn id="13" dur="3000" fill="hold"/>
                                        <p:tgtEl>
                                          <p:spTgt spid="5">
                                            <p:txEl>
                                              <p:pRg st="1" end="1"/>
                                            </p:txEl>
                                          </p:spTgt>
                                        </p:tgtEl>
                                        <p:attrNameLst>
                                          <p:attrName>fill.type</p:attrName>
                                        </p:attrNameLst>
                                      </p:cBhvr>
                                      <p:to>
                                        <p:strVal val="solid"/>
                                      </p:to>
                                    </p:set>
                                    <p:set>
                                      <p:cBhvr>
                                        <p:cTn id="14" dur="3000" fill="hold"/>
                                        <p:tgtEl>
                                          <p:spTgt spid="5">
                                            <p:txEl>
                                              <p:pRg st="1" end="1"/>
                                            </p:txEl>
                                          </p:spTgt>
                                        </p:tgtEl>
                                        <p:attrNameLst>
                                          <p:attrName>fill.on</p:attrName>
                                        </p:attrNameLst>
                                      </p:cBhvr>
                                      <p:to>
                                        <p:strVal val="true"/>
                                      </p:to>
                                    </p:set>
                                  </p:childTnLst>
                                </p:cTn>
                              </p:par>
                            </p:childTnLst>
                          </p:cTn>
                        </p:par>
                      </p:childTnLst>
                    </p:cTn>
                  </p:par>
                  <p:par>
                    <p:cTn id="15" fill="hold">
                      <p:stCondLst>
                        <p:cond delay="indefinite"/>
                      </p:stCondLst>
                      <p:childTnLst>
                        <p:par>
                          <p:cTn id="16" fill="hold">
                            <p:stCondLst>
                              <p:cond delay="0"/>
                            </p:stCondLst>
                            <p:childTnLst>
                              <p:par>
                                <p:cTn id="17" presetID="1" presetClass="emph" presetSubtype="2" fill="remove" nodeType="clickEffect">
                                  <p:stCondLst>
                                    <p:cond delay="0"/>
                                  </p:stCondLst>
                                  <p:childTnLst>
                                    <p:animClr clrSpc="rgb" dir="cw">
                                      <p:cBhvr>
                                        <p:cTn id="18" dur="3000" fill="hold"/>
                                        <p:tgtEl>
                                          <p:spTgt spid="5">
                                            <p:txEl>
                                              <p:pRg st="2" end="2"/>
                                            </p:txEl>
                                          </p:spTgt>
                                        </p:tgtEl>
                                        <p:attrNameLst>
                                          <p:attrName>fillcolor</p:attrName>
                                        </p:attrNameLst>
                                      </p:cBhvr>
                                      <p:to>
                                        <a:schemeClr val="accent2"/>
                                      </p:to>
                                    </p:animClr>
                                    <p:set>
                                      <p:cBhvr>
                                        <p:cTn id="19" dur="3000" fill="hold"/>
                                        <p:tgtEl>
                                          <p:spTgt spid="5">
                                            <p:txEl>
                                              <p:pRg st="2" end="2"/>
                                            </p:txEl>
                                          </p:spTgt>
                                        </p:tgtEl>
                                        <p:attrNameLst>
                                          <p:attrName>fill.type</p:attrName>
                                        </p:attrNameLst>
                                      </p:cBhvr>
                                      <p:to>
                                        <p:strVal val="solid"/>
                                      </p:to>
                                    </p:set>
                                    <p:set>
                                      <p:cBhvr>
                                        <p:cTn id="20" dur="3000" fill="hold"/>
                                        <p:tgtEl>
                                          <p:spTgt spid="5">
                                            <p:txEl>
                                              <p:pRg st="2" end="2"/>
                                            </p:txEl>
                                          </p:spTgt>
                                        </p:tgtEl>
                                        <p:attrNameLst>
                                          <p:attrName>fill.on</p:attrName>
                                        </p:attrNameLst>
                                      </p:cBhvr>
                                      <p:to>
                                        <p:strVal val="true"/>
                                      </p:to>
                                    </p:set>
                                  </p:childTnLst>
                                </p:cTn>
                              </p:par>
                            </p:childTnLst>
                          </p:cTn>
                        </p:par>
                      </p:childTnLst>
                    </p:cTn>
                  </p:par>
                  <p:par>
                    <p:cTn id="21" fill="hold">
                      <p:stCondLst>
                        <p:cond delay="indefinite"/>
                      </p:stCondLst>
                      <p:childTnLst>
                        <p:par>
                          <p:cTn id="22" fill="hold">
                            <p:stCondLst>
                              <p:cond delay="0"/>
                            </p:stCondLst>
                            <p:childTnLst>
                              <p:par>
                                <p:cTn id="23" presetID="1" presetClass="emph" presetSubtype="2" fill="remove" nodeType="clickEffect">
                                  <p:stCondLst>
                                    <p:cond delay="0"/>
                                  </p:stCondLst>
                                  <p:childTnLst>
                                    <p:animClr clrSpc="rgb" dir="cw">
                                      <p:cBhvr>
                                        <p:cTn id="24" dur="3000" fill="hold"/>
                                        <p:tgtEl>
                                          <p:spTgt spid="5">
                                            <p:txEl>
                                              <p:pRg st="3" end="3"/>
                                            </p:txEl>
                                          </p:spTgt>
                                        </p:tgtEl>
                                        <p:attrNameLst>
                                          <p:attrName>fillcolor</p:attrName>
                                        </p:attrNameLst>
                                      </p:cBhvr>
                                      <p:to>
                                        <a:schemeClr val="accent2"/>
                                      </p:to>
                                    </p:animClr>
                                    <p:set>
                                      <p:cBhvr>
                                        <p:cTn id="25" dur="3000" fill="hold"/>
                                        <p:tgtEl>
                                          <p:spTgt spid="5">
                                            <p:txEl>
                                              <p:pRg st="3" end="3"/>
                                            </p:txEl>
                                          </p:spTgt>
                                        </p:tgtEl>
                                        <p:attrNameLst>
                                          <p:attrName>fill.type</p:attrName>
                                        </p:attrNameLst>
                                      </p:cBhvr>
                                      <p:to>
                                        <p:strVal val="solid"/>
                                      </p:to>
                                    </p:set>
                                    <p:set>
                                      <p:cBhvr>
                                        <p:cTn id="26" dur="3000" fill="hold"/>
                                        <p:tgtEl>
                                          <p:spTgt spid="5">
                                            <p:txEl>
                                              <p:pRg st="3" end="3"/>
                                            </p:txEl>
                                          </p:spTgt>
                                        </p:tgtEl>
                                        <p:attrNameLst>
                                          <p:attrName>fill.on</p:attrName>
                                        </p:attrNameLst>
                                      </p:cBhvr>
                                      <p:to>
                                        <p:strVal val="true"/>
                                      </p:to>
                                    </p:set>
                                  </p:childTnLst>
                                </p:cTn>
                              </p:par>
                            </p:childTnLst>
                          </p:cTn>
                        </p:par>
                      </p:childTnLst>
                    </p:cTn>
                  </p:par>
                  <p:par>
                    <p:cTn id="27" fill="hold">
                      <p:stCondLst>
                        <p:cond delay="indefinite"/>
                      </p:stCondLst>
                      <p:childTnLst>
                        <p:par>
                          <p:cTn id="28" fill="hold">
                            <p:stCondLst>
                              <p:cond delay="0"/>
                            </p:stCondLst>
                            <p:childTnLst>
                              <p:par>
                                <p:cTn id="29" presetID="1" presetClass="emph" presetSubtype="2" fill="remove" nodeType="clickEffect">
                                  <p:stCondLst>
                                    <p:cond delay="0"/>
                                  </p:stCondLst>
                                  <p:childTnLst>
                                    <p:animClr clrSpc="rgb" dir="cw">
                                      <p:cBhvr>
                                        <p:cTn id="30" dur="3000" fill="hold"/>
                                        <p:tgtEl>
                                          <p:spTgt spid="5">
                                            <p:txEl>
                                              <p:pRg st="4" end="4"/>
                                            </p:txEl>
                                          </p:spTgt>
                                        </p:tgtEl>
                                        <p:attrNameLst>
                                          <p:attrName>fillcolor</p:attrName>
                                        </p:attrNameLst>
                                      </p:cBhvr>
                                      <p:to>
                                        <a:schemeClr val="accent2"/>
                                      </p:to>
                                    </p:animClr>
                                    <p:set>
                                      <p:cBhvr>
                                        <p:cTn id="31" dur="3000" fill="hold"/>
                                        <p:tgtEl>
                                          <p:spTgt spid="5">
                                            <p:txEl>
                                              <p:pRg st="4" end="4"/>
                                            </p:txEl>
                                          </p:spTgt>
                                        </p:tgtEl>
                                        <p:attrNameLst>
                                          <p:attrName>fill.type</p:attrName>
                                        </p:attrNameLst>
                                      </p:cBhvr>
                                      <p:to>
                                        <p:strVal val="solid"/>
                                      </p:to>
                                    </p:set>
                                    <p:set>
                                      <p:cBhvr>
                                        <p:cTn id="32" dur="3000" fill="hold"/>
                                        <p:tgtEl>
                                          <p:spTgt spid="5">
                                            <p:txEl>
                                              <p:pRg st="4" end="4"/>
                                            </p:txEl>
                                          </p:spTgt>
                                        </p:tgtEl>
                                        <p:attrNameLst>
                                          <p:attrName>fill.on</p:attrName>
                                        </p:attrNameLst>
                                      </p:cBhvr>
                                      <p:to>
                                        <p:strVal val="true"/>
                                      </p:to>
                                    </p:set>
                                  </p:childTnLst>
                                </p:cTn>
                              </p:par>
                            </p:childTnLst>
                          </p:cTn>
                        </p:par>
                      </p:childTnLst>
                    </p:cTn>
                  </p:par>
                  <p:par>
                    <p:cTn id="33" fill="hold">
                      <p:stCondLst>
                        <p:cond delay="indefinite"/>
                      </p:stCondLst>
                      <p:childTnLst>
                        <p:par>
                          <p:cTn id="34" fill="hold">
                            <p:stCondLst>
                              <p:cond delay="0"/>
                            </p:stCondLst>
                            <p:childTnLst>
                              <p:par>
                                <p:cTn id="35" presetID="1" presetClass="emph" presetSubtype="2" fill="remove" nodeType="clickEffect">
                                  <p:stCondLst>
                                    <p:cond delay="0"/>
                                  </p:stCondLst>
                                  <p:childTnLst>
                                    <p:animClr clrSpc="rgb" dir="cw">
                                      <p:cBhvr>
                                        <p:cTn id="36" dur="3000" fill="hold"/>
                                        <p:tgtEl>
                                          <p:spTgt spid="5">
                                            <p:txEl>
                                              <p:pRg st="5" end="5"/>
                                            </p:txEl>
                                          </p:spTgt>
                                        </p:tgtEl>
                                        <p:attrNameLst>
                                          <p:attrName>fillcolor</p:attrName>
                                        </p:attrNameLst>
                                      </p:cBhvr>
                                      <p:to>
                                        <a:schemeClr val="accent2"/>
                                      </p:to>
                                    </p:animClr>
                                    <p:set>
                                      <p:cBhvr>
                                        <p:cTn id="37" dur="3000" fill="hold"/>
                                        <p:tgtEl>
                                          <p:spTgt spid="5">
                                            <p:txEl>
                                              <p:pRg st="5" end="5"/>
                                            </p:txEl>
                                          </p:spTgt>
                                        </p:tgtEl>
                                        <p:attrNameLst>
                                          <p:attrName>fill.type</p:attrName>
                                        </p:attrNameLst>
                                      </p:cBhvr>
                                      <p:to>
                                        <p:strVal val="solid"/>
                                      </p:to>
                                    </p:set>
                                    <p:set>
                                      <p:cBhvr>
                                        <p:cTn id="38" dur="3000" fill="hold"/>
                                        <p:tgtEl>
                                          <p:spTgt spid="5">
                                            <p:txEl>
                                              <p:pRg st="5" end="5"/>
                                            </p:txEl>
                                          </p:spTgt>
                                        </p:tgtEl>
                                        <p:attrNameLst>
                                          <p:attrName>fill.on</p:attrName>
                                        </p:attrNameLst>
                                      </p:cBhvr>
                                      <p:to>
                                        <p:strVal val="true"/>
                                      </p:to>
                                    </p:set>
                                  </p:childTnLst>
                                </p:cTn>
                              </p:par>
                            </p:childTnLst>
                          </p:cTn>
                        </p:par>
                      </p:childTnLst>
                    </p:cTn>
                  </p:par>
                  <p:par>
                    <p:cTn id="39" fill="hold">
                      <p:stCondLst>
                        <p:cond delay="indefinite"/>
                      </p:stCondLst>
                      <p:childTnLst>
                        <p:par>
                          <p:cTn id="40" fill="hold">
                            <p:stCondLst>
                              <p:cond delay="0"/>
                            </p:stCondLst>
                            <p:childTnLst>
                              <p:par>
                                <p:cTn id="41" presetID="1" presetClass="emph" presetSubtype="2" fill="remove" nodeType="clickEffect">
                                  <p:stCondLst>
                                    <p:cond delay="0"/>
                                  </p:stCondLst>
                                  <p:childTnLst>
                                    <p:animClr clrSpc="rgb" dir="cw">
                                      <p:cBhvr>
                                        <p:cTn id="42" dur="3000" fill="hold"/>
                                        <p:tgtEl>
                                          <p:spTgt spid="5">
                                            <p:txEl>
                                              <p:pRg st="6" end="6"/>
                                            </p:txEl>
                                          </p:spTgt>
                                        </p:tgtEl>
                                        <p:attrNameLst>
                                          <p:attrName>fillcolor</p:attrName>
                                        </p:attrNameLst>
                                      </p:cBhvr>
                                      <p:to>
                                        <a:schemeClr val="accent2"/>
                                      </p:to>
                                    </p:animClr>
                                    <p:set>
                                      <p:cBhvr>
                                        <p:cTn id="43" dur="3000" fill="hold"/>
                                        <p:tgtEl>
                                          <p:spTgt spid="5">
                                            <p:txEl>
                                              <p:pRg st="6" end="6"/>
                                            </p:txEl>
                                          </p:spTgt>
                                        </p:tgtEl>
                                        <p:attrNameLst>
                                          <p:attrName>fill.type</p:attrName>
                                        </p:attrNameLst>
                                      </p:cBhvr>
                                      <p:to>
                                        <p:strVal val="solid"/>
                                      </p:to>
                                    </p:set>
                                    <p:set>
                                      <p:cBhvr>
                                        <p:cTn id="44" dur="3000" fill="hold"/>
                                        <p:tgtEl>
                                          <p:spTgt spid="5">
                                            <p:txEl>
                                              <p:pRg st="6" end="6"/>
                                            </p:txEl>
                                          </p:spTgt>
                                        </p:tgtEl>
                                        <p:attrNameLst>
                                          <p:attrName>fill.on</p:attrName>
                                        </p:attrNameLst>
                                      </p:cBhvr>
                                      <p:to>
                                        <p:strVal val="true"/>
                                      </p:to>
                                    </p:set>
                                  </p:childTnLst>
                                </p:cTn>
                              </p:par>
                            </p:childTnLst>
                          </p:cTn>
                        </p:par>
                      </p:childTnLst>
                    </p:cTn>
                  </p:par>
                  <p:par>
                    <p:cTn id="45" fill="hold">
                      <p:stCondLst>
                        <p:cond delay="indefinite"/>
                      </p:stCondLst>
                      <p:childTnLst>
                        <p:par>
                          <p:cTn id="46" fill="hold">
                            <p:stCondLst>
                              <p:cond delay="0"/>
                            </p:stCondLst>
                            <p:childTnLst>
                              <p:par>
                                <p:cTn id="47" presetID="1" presetClass="emph" presetSubtype="2" fill="remove" nodeType="clickEffect">
                                  <p:stCondLst>
                                    <p:cond delay="0"/>
                                  </p:stCondLst>
                                  <p:childTnLst>
                                    <p:animClr clrSpc="rgb" dir="cw">
                                      <p:cBhvr>
                                        <p:cTn id="48" dur="3000" fill="hold"/>
                                        <p:tgtEl>
                                          <p:spTgt spid="5">
                                            <p:txEl>
                                              <p:pRg st="7" end="7"/>
                                            </p:txEl>
                                          </p:spTgt>
                                        </p:tgtEl>
                                        <p:attrNameLst>
                                          <p:attrName>fillcolor</p:attrName>
                                        </p:attrNameLst>
                                      </p:cBhvr>
                                      <p:to>
                                        <a:schemeClr val="accent2"/>
                                      </p:to>
                                    </p:animClr>
                                    <p:set>
                                      <p:cBhvr>
                                        <p:cTn id="49" dur="3000" fill="hold"/>
                                        <p:tgtEl>
                                          <p:spTgt spid="5">
                                            <p:txEl>
                                              <p:pRg st="7" end="7"/>
                                            </p:txEl>
                                          </p:spTgt>
                                        </p:tgtEl>
                                        <p:attrNameLst>
                                          <p:attrName>fill.type</p:attrName>
                                        </p:attrNameLst>
                                      </p:cBhvr>
                                      <p:to>
                                        <p:strVal val="solid"/>
                                      </p:to>
                                    </p:set>
                                    <p:set>
                                      <p:cBhvr>
                                        <p:cTn id="50" dur="3000" fill="hold"/>
                                        <p:tgtEl>
                                          <p:spTgt spid="5">
                                            <p:txEl>
                                              <p:pRg st="7" end="7"/>
                                            </p:txEl>
                                          </p:spTgt>
                                        </p:tgtEl>
                                        <p:attrNameLst>
                                          <p:attrName>fill.on</p:attrName>
                                        </p:attrNameLst>
                                      </p:cBhvr>
                                      <p:to>
                                        <p:strVal val="true"/>
                                      </p:to>
                                    </p:set>
                                  </p:childTnLst>
                                </p:cTn>
                              </p:par>
                            </p:childTnLst>
                          </p:cTn>
                        </p:par>
                      </p:childTnLst>
                    </p:cTn>
                  </p:par>
                  <p:par>
                    <p:cTn id="51" fill="hold">
                      <p:stCondLst>
                        <p:cond delay="indefinite"/>
                      </p:stCondLst>
                      <p:childTnLst>
                        <p:par>
                          <p:cTn id="52" fill="hold">
                            <p:stCondLst>
                              <p:cond delay="0"/>
                            </p:stCondLst>
                            <p:childTnLst>
                              <p:par>
                                <p:cTn id="53" presetID="1" presetClass="emph" presetSubtype="2" fill="remove" nodeType="clickEffect">
                                  <p:stCondLst>
                                    <p:cond delay="0"/>
                                  </p:stCondLst>
                                  <p:childTnLst>
                                    <p:animClr clrSpc="rgb" dir="cw">
                                      <p:cBhvr>
                                        <p:cTn id="54" dur="3000" fill="hold"/>
                                        <p:tgtEl>
                                          <p:spTgt spid="5">
                                            <p:txEl>
                                              <p:pRg st="8" end="8"/>
                                            </p:txEl>
                                          </p:spTgt>
                                        </p:tgtEl>
                                        <p:attrNameLst>
                                          <p:attrName>fillcolor</p:attrName>
                                        </p:attrNameLst>
                                      </p:cBhvr>
                                      <p:to>
                                        <a:schemeClr val="accent2"/>
                                      </p:to>
                                    </p:animClr>
                                    <p:set>
                                      <p:cBhvr>
                                        <p:cTn id="55" dur="3000" fill="hold"/>
                                        <p:tgtEl>
                                          <p:spTgt spid="5">
                                            <p:txEl>
                                              <p:pRg st="8" end="8"/>
                                            </p:txEl>
                                          </p:spTgt>
                                        </p:tgtEl>
                                        <p:attrNameLst>
                                          <p:attrName>fill.type</p:attrName>
                                        </p:attrNameLst>
                                      </p:cBhvr>
                                      <p:to>
                                        <p:strVal val="solid"/>
                                      </p:to>
                                    </p:set>
                                    <p:set>
                                      <p:cBhvr>
                                        <p:cTn id="56" dur="3000" fill="hold"/>
                                        <p:tgtEl>
                                          <p:spTgt spid="5">
                                            <p:txEl>
                                              <p:pRg st="8" end="8"/>
                                            </p:txEl>
                                          </p:spTgt>
                                        </p:tgtEl>
                                        <p:attrNameLst>
                                          <p:attrName>fill.on</p:attrName>
                                        </p:attrNameLst>
                                      </p:cBhvr>
                                      <p:to>
                                        <p:strVal val="true"/>
                                      </p:to>
                                    </p:set>
                                  </p:childTnLst>
                                </p:cTn>
                              </p:par>
                            </p:childTnLst>
                          </p:cTn>
                        </p:par>
                      </p:childTnLst>
                    </p:cTn>
                  </p:par>
                  <p:par>
                    <p:cTn id="57" fill="hold">
                      <p:stCondLst>
                        <p:cond delay="indefinite"/>
                      </p:stCondLst>
                      <p:childTnLst>
                        <p:par>
                          <p:cTn id="58" fill="hold">
                            <p:stCondLst>
                              <p:cond delay="0"/>
                            </p:stCondLst>
                            <p:childTnLst>
                              <p:par>
                                <p:cTn id="59" presetID="1" presetClass="emph" presetSubtype="2" fill="remove" nodeType="clickEffect">
                                  <p:stCondLst>
                                    <p:cond delay="0"/>
                                  </p:stCondLst>
                                  <p:childTnLst>
                                    <p:animClr clrSpc="rgb" dir="cw">
                                      <p:cBhvr>
                                        <p:cTn id="60" dur="3000" fill="hold"/>
                                        <p:tgtEl>
                                          <p:spTgt spid="5">
                                            <p:txEl>
                                              <p:pRg st="9" end="9"/>
                                            </p:txEl>
                                          </p:spTgt>
                                        </p:tgtEl>
                                        <p:attrNameLst>
                                          <p:attrName>fillcolor</p:attrName>
                                        </p:attrNameLst>
                                      </p:cBhvr>
                                      <p:to>
                                        <a:schemeClr val="accent2"/>
                                      </p:to>
                                    </p:animClr>
                                    <p:set>
                                      <p:cBhvr>
                                        <p:cTn id="61" dur="3000" fill="hold"/>
                                        <p:tgtEl>
                                          <p:spTgt spid="5">
                                            <p:txEl>
                                              <p:pRg st="9" end="9"/>
                                            </p:txEl>
                                          </p:spTgt>
                                        </p:tgtEl>
                                        <p:attrNameLst>
                                          <p:attrName>fill.type</p:attrName>
                                        </p:attrNameLst>
                                      </p:cBhvr>
                                      <p:to>
                                        <p:strVal val="solid"/>
                                      </p:to>
                                    </p:set>
                                    <p:set>
                                      <p:cBhvr>
                                        <p:cTn id="62" dur="3000" fill="hold"/>
                                        <p:tgtEl>
                                          <p:spTgt spid="5">
                                            <p:txEl>
                                              <p:pRg st="9" end="9"/>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p:cNvSpPr>
            <a:spLocks noGrp="1"/>
          </p:cNvSpPr>
          <p:nvPr>
            <p:ph type="title" idx="4294967295"/>
          </p:nvPr>
        </p:nvSpPr>
        <p:spPr>
          <a:xfrm>
            <a:off x="0" y="1"/>
            <a:ext cx="12192000" cy="648182"/>
          </a:xfrm>
        </p:spPr>
        <p:txBody>
          <a:bodyPr/>
          <a:lstStyle/>
          <a:p>
            <a:pPr algn="ctr"/>
            <a:r>
              <a:rPr lang="en-IE" sz="2800" dirty="0"/>
              <a:t>Experiences of minority social work </a:t>
            </a:r>
            <a:r>
              <a:rPr lang="en-IE" sz="2800" b="1" dirty="0">
                <a:solidFill>
                  <a:srgbClr val="FFC000"/>
                </a:solidFill>
              </a:rPr>
              <a:t>practitioners</a:t>
            </a:r>
            <a:endParaRPr lang="en-US" sz="2800" b="1" dirty="0">
              <a:solidFill>
                <a:srgbClr val="FFC000"/>
              </a:solidFill>
            </a:endParaRPr>
          </a:p>
        </p:txBody>
      </p:sp>
      <p:sp>
        <p:nvSpPr>
          <p:cNvPr id="3" name="Content Placeholder 2"/>
          <p:cNvSpPr>
            <a:spLocks noGrp="1"/>
          </p:cNvSpPr>
          <p:nvPr>
            <p:ph idx="4294967295"/>
          </p:nvPr>
        </p:nvSpPr>
        <p:spPr>
          <a:xfrm>
            <a:off x="0" y="752475"/>
            <a:ext cx="12192000" cy="6105525"/>
          </a:xfrm>
        </p:spPr>
        <p:txBody>
          <a:bodyPr>
            <a:noAutofit/>
          </a:bodyPr>
          <a:lstStyle/>
          <a:p>
            <a:pPr>
              <a:lnSpc>
                <a:spcPct val="100000"/>
              </a:lnSpc>
              <a:spcBef>
                <a:spcPct val="0"/>
              </a:spcBef>
            </a:pPr>
            <a:r>
              <a:rPr lang="en-IE" sz="2000" dirty="0"/>
              <a:t>Lack of career progression blamed on cultural or racial background of Black workers vs stress of working, chance or lack of experience (Fitzroy, 1996)</a:t>
            </a:r>
          </a:p>
          <a:p>
            <a:pPr>
              <a:lnSpc>
                <a:spcPct val="100000"/>
              </a:lnSpc>
              <a:spcBef>
                <a:spcPct val="0"/>
              </a:spcBef>
            </a:pPr>
            <a:endParaRPr lang="en-IE" sz="2000" dirty="0"/>
          </a:p>
          <a:p>
            <a:pPr>
              <a:lnSpc>
                <a:spcPct val="100000"/>
              </a:lnSpc>
              <a:spcBef>
                <a:spcPct val="0"/>
              </a:spcBef>
            </a:pPr>
            <a:r>
              <a:rPr lang="en-IE" sz="2000" dirty="0"/>
              <a:t>Black female candidates on post-qualifying course experienced differences from earliest stages of recruitment and selection</a:t>
            </a:r>
            <a:r>
              <a:rPr lang="en-GB" sz="2000" dirty="0"/>
              <a:t> (Channer,  and Doel, 2009)</a:t>
            </a:r>
          </a:p>
          <a:p>
            <a:pPr>
              <a:lnSpc>
                <a:spcPct val="100000"/>
              </a:lnSpc>
              <a:spcBef>
                <a:spcPct val="0"/>
              </a:spcBef>
              <a:buFontTx/>
              <a:buNone/>
            </a:pPr>
            <a:r>
              <a:rPr lang="en-GB" sz="2000" dirty="0"/>
              <a:t> </a:t>
            </a:r>
            <a:endParaRPr lang="en-IE" sz="2000" dirty="0"/>
          </a:p>
          <a:p>
            <a:pPr>
              <a:lnSpc>
                <a:spcPct val="100000"/>
              </a:lnSpc>
              <a:spcBef>
                <a:spcPct val="0"/>
              </a:spcBef>
            </a:pPr>
            <a:r>
              <a:rPr lang="en-GB" dirty="0"/>
              <a:t>Fulton, Pullen-</a:t>
            </a:r>
            <a:r>
              <a:rPr lang="en-GB" dirty="0" err="1"/>
              <a:t>Sanfacon</a:t>
            </a:r>
            <a:r>
              <a:rPr lang="en-GB" dirty="0"/>
              <a:t>, </a:t>
            </a:r>
            <a:r>
              <a:rPr lang="en-GB" dirty="0" err="1"/>
              <a:t>Ethier</a:t>
            </a:r>
            <a:r>
              <a:rPr lang="en-GB" dirty="0"/>
              <a:t>, and Graham (2016) </a:t>
            </a:r>
            <a:r>
              <a:rPr lang="en-GB" sz="2000" dirty="0"/>
              <a:t>Canadian study of 66 migrant social workers </a:t>
            </a:r>
          </a:p>
          <a:p>
            <a:pPr>
              <a:lnSpc>
                <a:spcPct val="100000"/>
              </a:lnSpc>
              <a:spcBef>
                <a:spcPct val="0"/>
              </a:spcBef>
              <a:buFontTx/>
              <a:buNone/>
            </a:pPr>
            <a:r>
              <a:rPr lang="en-GB" sz="2000" dirty="0"/>
              <a:t>	-protective and vulnerability factors at pre-employment </a:t>
            </a:r>
          </a:p>
          <a:p>
            <a:pPr>
              <a:lnSpc>
                <a:spcPct val="100000"/>
              </a:lnSpc>
              <a:spcBef>
                <a:spcPct val="0"/>
              </a:spcBef>
              <a:buFontTx/>
              <a:buNone/>
            </a:pPr>
            <a:r>
              <a:rPr lang="en-GB" sz="2000" dirty="0"/>
              <a:t>	- poor organisational supports to facilitate integration of migrant social workers</a:t>
            </a:r>
          </a:p>
          <a:p>
            <a:pPr>
              <a:lnSpc>
                <a:spcPct val="100000"/>
              </a:lnSpc>
              <a:spcBef>
                <a:spcPct val="0"/>
              </a:spcBef>
              <a:buFontTx/>
              <a:buNone/>
            </a:pPr>
            <a:endParaRPr lang="en-GB" sz="2000" dirty="0"/>
          </a:p>
          <a:p>
            <a:pPr>
              <a:lnSpc>
                <a:spcPct val="100000"/>
              </a:lnSpc>
              <a:spcBef>
                <a:spcPct val="0"/>
              </a:spcBef>
            </a:pPr>
            <a:r>
              <a:rPr lang="en-IE" sz="2000" dirty="0" err="1"/>
              <a:t>Tinarwo’s</a:t>
            </a:r>
            <a:r>
              <a:rPr lang="en-IE" sz="2000" dirty="0"/>
              <a:t> (2017) qualitative research findings highlight racism perpetuated by institutional policies experienced by Zimbabwean qualified social work practitioners in UK (early 2000s)</a:t>
            </a:r>
          </a:p>
          <a:p>
            <a:pPr>
              <a:lnSpc>
                <a:spcPct val="100000"/>
              </a:lnSpc>
              <a:spcBef>
                <a:spcPct val="0"/>
              </a:spcBef>
            </a:pPr>
            <a:endParaRPr lang="en-IE" sz="2000" dirty="0"/>
          </a:p>
          <a:p>
            <a:pPr>
              <a:lnSpc>
                <a:spcPct val="100000"/>
              </a:lnSpc>
              <a:spcBef>
                <a:spcPct val="0"/>
              </a:spcBef>
            </a:pPr>
            <a:r>
              <a:rPr lang="en-IE" sz="2000" dirty="0"/>
              <a:t>Racism is underchallenged despite portfolios of policies and trainings aimed at promoting multiculturalism and diversity</a:t>
            </a:r>
          </a:p>
          <a:p>
            <a:pPr marL="0" indent="0">
              <a:lnSpc>
                <a:spcPct val="100000"/>
              </a:lnSpc>
              <a:spcBef>
                <a:spcPct val="0"/>
              </a:spcBef>
              <a:buNone/>
            </a:pPr>
            <a:r>
              <a:rPr lang="en-IE" sz="2000" dirty="0"/>
              <a:t>     -A shift from discourse of race to culture to cover racism (Lentin, 2005)  </a:t>
            </a:r>
          </a:p>
          <a:p>
            <a:pPr>
              <a:spcBef>
                <a:spcPct val="0"/>
              </a:spcBef>
            </a:pPr>
            <a:endParaRPr lang="en-IE" sz="2400" dirty="0"/>
          </a:p>
          <a:p>
            <a:pPr>
              <a:lnSpc>
                <a:spcPct val="160000"/>
              </a:lnSpc>
            </a:pPr>
            <a:endParaRPr lang="en-IE" sz="1800" dirty="0"/>
          </a:p>
        </p:txBody>
      </p:sp>
    </p:spTree>
  </p:cSld>
  <p:clrMapOvr>
    <a:masterClrMapping/>
  </p:clrMapOvr>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8F31A783-2159-4870-BC29-2BA7D038EA4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{757BBCD9-207A-6044-822E-CC5DDB44481A}tf10001079</Template>
  <TotalTime>26475</TotalTime>
  <Words>2775</Words>
  <Application>Microsoft Office PowerPoint</Application>
  <PresentationFormat>Widescreen</PresentationFormat>
  <Paragraphs>304</Paragraphs>
  <Slides>23</Slides>
  <Notes>14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Arial</vt:lpstr>
      <vt:lpstr>Calibri</vt:lpstr>
      <vt:lpstr>Century Gothic</vt:lpstr>
      <vt:lpstr>Tahoma</vt:lpstr>
      <vt:lpstr>Vapor Trail</vt:lpstr>
      <vt:lpstr>PowerPoint Presentation</vt:lpstr>
      <vt:lpstr>Introduction</vt:lpstr>
      <vt:lpstr>Black African social workers in the UK (1900s)</vt:lpstr>
      <vt:lpstr>Irish context</vt:lpstr>
      <vt:lpstr>Study population</vt:lpstr>
      <vt:lpstr>Methodology used for the review of literature</vt:lpstr>
      <vt:lpstr>Flow of systematic search</vt:lpstr>
      <vt:lpstr>Inclusion and exclusion criteria</vt:lpstr>
      <vt:lpstr>Experiences of minority social work practitioners</vt:lpstr>
      <vt:lpstr>Academic experiences of minority social work students</vt:lpstr>
      <vt:lpstr>Emergent Explanatory Concepts</vt:lpstr>
      <vt:lpstr>Proposed Methodology</vt:lpstr>
      <vt:lpstr>Reflections</vt:lpstr>
      <vt:lpstr>Thank You</vt:lpstr>
      <vt:lpstr>References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Office</cp:lastModifiedBy>
  <cp:revision>150</cp:revision>
  <cp:lastPrinted>2018-06-21T22:38:23Z</cp:lastPrinted>
  <dcterms:created xsi:type="dcterms:W3CDTF">2018-05-02T18:21:53Z</dcterms:created>
  <dcterms:modified xsi:type="dcterms:W3CDTF">2019-06-24T07:26:54Z</dcterms:modified>
</cp:coreProperties>
</file>