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notesMasterIdLst>
    <p:notesMasterId r:id="rId16"/>
  </p:notesMasterIdLst>
  <p:sldIdLst>
    <p:sldId id="257" r:id="rId2"/>
    <p:sldId id="271" r:id="rId3"/>
    <p:sldId id="266" r:id="rId4"/>
    <p:sldId id="280" r:id="rId5"/>
    <p:sldId id="278" r:id="rId6"/>
    <p:sldId id="282" r:id="rId7"/>
    <p:sldId id="279" r:id="rId8"/>
    <p:sldId id="283" r:id="rId9"/>
    <p:sldId id="284" r:id="rId10"/>
    <p:sldId id="285" r:id="rId11"/>
    <p:sldId id="291" r:id="rId12"/>
    <p:sldId id="292" r:id="rId13"/>
    <p:sldId id="294" r:id="rId14"/>
    <p:sldId id="29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85" autoAdjust="0"/>
    <p:restoredTop sz="86906" autoAdjust="0"/>
  </p:normalViewPr>
  <p:slideViewPr>
    <p:cSldViewPr>
      <p:cViewPr varScale="1">
        <p:scale>
          <a:sx n="58" d="100"/>
          <a:sy n="58" d="100"/>
        </p:scale>
        <p:origin x="166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C08DE4-D8D9-46E7-BDCD-65648EDFDB5C}" type="datetimeFigureOut">
              <a:rPr lang="en-GB" smtClean="0"/>
              <a:t>13/06/2019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8F7381-86EC-4D8A-9793-4A30E88FA77F}" type="slidenum">
              <a:rPr lang="en-GB" smtClean="0"/>
              <a:t>‹#›</a:t>
            </a:fld>
            <a:endParaRPr lang="en-GB"/>
          </a:p>
        </p:txBody>
      </p:sp>
    </p:spTree>
    <p:extLst>
      <p:ext uri="{BB962C8B-B14F-4D97-AF65-F5344CB8AC3E}">
        <p14:creationId xmlns:p14="http://schemas.microsoft.com/office/powerpoint/2010/main" val="1181634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and background to question</a:t>
            </a:r>
          </a:p>
          <a:p>
            <a:r>
              <a:rPr lang="en-GB" dirty="0"/>
              <a:t>L and D Officer with lead for training</a:t>
            </a:r>
          </a:p>
          <a:p>
            <a:r>
              <a:rPr lang="en-GB" sz="6000" dirty="0"/>
              <a:t>Previously a Senior</a:t>
            </a:r>
            <a:r>
              <a:rPr lang="en-GB" sz="6000" baseline="0" dirty="0"/>
              <a:t> Practitioner with responsibility for working with older people who had been abused</a:t>
            </a:r>
          </a:p>
          <a:p>
            <a:r>
              <a:rPr lang="en-GB" sz="6000" baseline="0" dirty="0"/>
              <a:t>Trained in policies and procedures</a:t>
            </a:r>
            <a:endParaRPr lang="en-GB" sz="6000" dirty="0"/>
          </a:p>
          <a:p>
            <a:r>
              <a:rPr lang="en-GB" sz="6000" dirty="0"/>
              <a:t>Formal</a:t>
            </a:r>
            <a:r>
              <a:rPr lang="en-GB" sz="6000" baseline="0" dirty="0"/>
              <a:t> processes – do not always address the issue, staff coming on training and myself in the past, after the formal part is done what do we do now?</a:t>
            </a:r>
          </a:p>
          <a:p>
            <a:r>
              <a:rPr lang="en-GB" sz="6000" baseline="0" dirty="0"/>
              <a:t>Original question – little or no available research, question widened to family </a:t>
            </a:r>
          </a:p>
          <a:p>
            <a:endParaRPr lang="en-GB" sz="6000" dirty="0"/>
          </a:p>
        </p:txBody>
      </p:sp>
      <p:sp>
        <p:nvSpPr>
          <p:cNvPr id="4" name="Slide Number Placeholder 3"/>
          <p:cNvSpPr>
            <a:spLocks noGrp="1"/>
          </p:cNvSpPr>
          <p:nvPr>
            <p:ph type="sldNum" sz="quarter" idx="10"/>
          </p:nvPr>
        </p:nvSpPr>
        <p:spPr/>
        <p:txBody>
          <a:bodyPr/>
          <a:lstStyle/>
          <a:p>
            <a:fld id="{2047E13A-6FE1-4121-83E4-4CE149255F7E}"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3914076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8F7381-86EC-4D8A-9793-4A30E88FA77F}" type="slidenum">
              <a:rPr lang="en-GB" smtClean="0"/>
              <a:t>10</a:t>
            </a:fld>
            <a:endParaRPr lang="en-GB"/>
          </a:p>
        </p:txBody>
      </p:sp>
    </p:spTree>
    <p:extLst>
      <p:ext uri="{BB962C8B-B14F-4D97-AF65-F5344CB8AC3E}">
        <p14:creationId xmlns:p14="http://schemas.microsoft.com/office/powerpoint/2010/main" val="2853937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8F7381-86EC-4D8A-9793-4A30E88FA77F}" type="slidenum">
              <a:rPr lang="en-GB" smtClean="0"/>
              <a:t>11</a:t>
            </a:fld>
            <a:endParaRPr lang="en-GB"/>
          </a:p>
        </p:txBody>
      </p:sp>
    </p:spTree>
    <p:extLst>
      <p:ext uri="{BB962C8B-B14F-4D97-AF65-F5344CB8AC3E}">
        <p14:creationId xmlns:p14="http://schemas.microsoft.com/office/powerpoint/2010/main" val="4216097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8F7381-86EC-4D8A-9793-4A30E88FA77F}" type="slidenum">
              <a:rPr lang="en-GB" smtClean="0"/>
              <a:t>12</a:t>
            </a:fld>
            <a:endParaRPr lang="en-GB"/>
          </a:p>
        </p:txBody>
      </p:sp>
    </p:spTree>
    <p:extLst>
      <p:ext uri="{BB962C8B-B14F-4D97-AF65-F5344CB8AC3E}">
        <p14:creationId xmlns:p14="http://schemas.microsoft.com/office/powerpoint/2010/main" val="3474696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8F7381-86EC-4D8A-9793-4A30E88FA77F}" type="slidenum">
              <a:rPr lang="en-GB" smtClean="0"/>
              <a:t>14</a:t>
            </a:fld>
            <a:endParaRPr lang="en-GB"/>
          </a:p>
        </p:txBody>
      </p:sp>
    </p:spTree>
    <p:extLst>
      <p:ext uri="{BB962C8B-B14F-4D97-AF65-F5344CB8AC3E}">
        <p14:creationId xmlns:p14="http://schemas.microsoft.com/office/powerpoint/2010/main" val="1314270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Putting</a:t>
            </a:r>
            <a:r>
              <a:rPr lang="en-GB" baseline="0" dirty="0"/>
              <a:t> relationships first, reference to previous post and initial ideas and concepts of families </a:t>
            </a:r>
            <a:endParaRPr lang="en-GB" dirty="0"/>
          </a:p>
        </p:txBody>
      </p:sp>
      <p:sp>
        <p:nvSpPr>
          <p:cNvPr id="4" name="Slide Number Placeholder 3"/>
          <p:cNvSpPr>
            <a:spLocks noGrp="1"/>
          </p:cNvSpPr>
          <p:nvPr>
            <p:ph type="sldNum" sz="quarter" idx="10"/>
          </p:nvPr>
        </p:nvSpPr>
        <p:spPr/>
        <p:txBody>
          <a:bodyPr/>
          <a:lstStyle/>
          <a:p>
            <a:fld id="{698F7381-86EC-4D8A-9793-4A30E88FA77F}" type="slidenum">
              <a:rPr lang="en-GB" smtClean="0"/>
              <a:t>2</a:t>
            </a:fld>
            <a:endParaRPr lang="en-GB"/>
          </a:p>
        </p:txBody>
      </p:sp>
    </p:spTree>
    <p:extLst>
      <p:ext uri="{BB962C8B-B14F-4D97-AF65-F5344CB8AC3E}">
        <p14:creationId xmlns:p14="http://schemas.microsoft.com/office/powerpoint/2010/main" val="3435898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Money towards protection</a:t>
            </a:r>
            <a:r>
              <a:rPr lang="en-GB" baseline="0" dirty="0"/>
              <a:t> services – can we look at funding preventative work, we are so procedural, go back to core skills and values, relationships, family therapy</a:t>
            </a:r>
          </a:p>
          <a:p>
            <a:r>
              <a:rPr lang="en-GB" baseline="0" dirty="0"/>
              <a:t>Shared responsibility</a:t>
            </a:r>
          </a:p>
          <a:p>
            <a:r>
              <a:rPr lang="en-GB" baseline="0" dirty="0"/>
              <a:t>Systemic family therapists</a:t>
            </a:r>
          </a:p>
          <a:p>
            <a:r>
              <a:rPr lang="en-GB" baseline="0" dirty="0" err="1"/>
              <a:t>Theraputic</a:t>
            </a:r>
            <a:r>
              <a:rPr lang="en-GB" baseline="0" dirty="0"/>
              <a:t> interventions</a:t>
            </a:r>
          </a:p>
          <a:p>
            <a:r>
              <a:rPr lang="en-GB" baseline="0" dirty="0"/>
              <a:t>One idea is looking at cases where older people have gone into </a:t>
            </a:r>
            <a:r>
              <a:rPr lang="en-GB" baseline="0" dirty="0" err="1"/>
              <a:t>permananent</a:t>
            </a:r>
            <a:r>
              <a:rPr lang="en-GB" baseline="0" dirty="0"/>
              <a:t> care  following safeguarding concerns – was this their only option and if so did the ends justify the means or did that person end up being safe but very sorry!!</a:t>
            </a:r>
            <a:endParaRPr lang="en-GB" dirty="0"/>
          </a:p>
        </p:txBody>
      </p:sp>
      <p:sp>
        <p:nvSpPr>
          <p:cNvPr id="4" name="Slide Number Placeholder 3"/>
          <p:cNvSpPr>
            <a:spLocks noGrp="1"/>
          </p:cNvSpPr>
          <p:nvPr>
            <p:ph type="sldNum" sz="quarter" idx="10"/>
          </p:nvPr>
        </p:nvSpPr>
        <p:spPr/>
        <p:txBody>
          <a:bodyPr/>
          <a:lstStyle/>
          <a:p>
            <a:fld id="{2047E13A-6FE1-4121-83E4-4CE149255F7E}"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4249232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8F7381-86EC-4D8A-9793-4A30E88FA77F}" type="slidenum">
              <a:rPr lang="en-GB" smtClean="0"/>
              <a:t>4</a:t>
            </a:fld>
            <a:endParaRPr lang="en-GB"/>
          </a:p>
        </p:txBody>
      </p:sp>
    </p:spTree>
    <p:extLst>
      <p:ext uri="{BB962C8B-B14F-4D97-AF65-F5344CB8AC3E}">
        <p14:creationId xmlns:p14="http://schemas.microsoft.com/office/powerpoint/2010/main" val="1072393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8F7381-86EC-4D8A-9793-4A30E88FA77F}" type="slidenum">
              <a:rPr lang="en-GB" smtClean="0"/>
              <a:t>5</a:t>
            </a:fld>
            <a:endParaRPr lang="en-GB"/>
          </a:p>
        </p:txBody>
      </p:sp>
    </p:spTree>
    <p:extLst>
      <p:ext uri="{BB962C8B-B14F-4D97-AF65-F5344CB8AC3E}">
        <p14:creationId xmlns:p14="http://schemas.microsoft.com/office/powerpoint/2010/main" val="2157251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8F7381-86EC-4D8A-9793-4A30E88FA77F}" type="slidenum">
              <a:rPr lang="en-GB" smtClean="0"/>
              <a:t>6</a:t>
            </a:fld>
            <a:endParaRPr lang="en-GB"/>
          </a:p>
        </p:txBody>
      </p:sp>
    </p:spTree>
    <p:extLst>
      <p:ext uri="{BB962C8B-B14F-4D97-AF65-F5344CB8AC3E}">
        <p14:creationId xmlns:p14="http://schemas.microsoft.com/office/powerpoint/2010/main" val="1297607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8F7381-86EC-4D8A-9793-4A30E88FA77F}" type="slidenum">
              <a:rPr lang="en-GB" smtClean="0"/>
              <a:t>7</a:t>
            </a:fld>
            <a:endParaRPr lang="en-GB"/>
          </a:p>
        </p:txBody>
      </p:sp>
    </p:spTree>
    <p:extLst>
      <p:ext uri="{BB962C8B-B14F-4D97-AF65-F5344CB8AC3E}">
        <p14:creationId xmlns:p14="http://schemas.microsoft.com/office/powerpoint/2010/main" val="3775950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8F7381-86EC-4D8A-9793-4A30E88FA77F}" type="slidenum">
              <a:rPr lang="en-GB" smtClean="0"/>
              <a:t>8</a:t>
            </a:fld>
            <a:endParaRPr lang="en-GB"/>
          </a:p>
        </p:txBody>
      </p:sp>
    </p:spTree>
    <p:extLst>
      <p:ext uri="{BB962C8B-B14F-4D97-AF65-F5344CB8AC3E}">
        <p14:creationId xmlns:p14="http://schemas.microsoft.com/office/powerpoint/2010/main" val="4239680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8F7381-86EC-4D8A-9793-4A30E88FA77F}" type="slidenum">
              <a:rPr lang="en-GB" smtClean="0"/>
              <a:t>9</a:t>
            </a:fld>
            <a:endParaRPr lang="en-GB"/>
          </a:p>
        </p:txBody>
      </p:sp>
    </p:spTree>
    <p:extLst>
      <p:ext uri="{BB962C8B-B14F-4D97-AF65-F5344CB8AC3E}">
        <p14:creationId xmlns:p14="http://schemas.microsoft.com/office/powerpoint/2010/main" val="1037401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F9D05E6-5181-434A-959B-2FE0BE65EA3E}" type="datetimeFigureOut">
              <a:rPr lang="en-GB" smtClean="0">
                <a:solidFill>
                  <a:srgbClr val="DBF5F9">
                    <a:shade val="90000"/>
                  </a:srgbClr>
                </a:solidFill>
              </a:rPr>
              <a:pPr/>
              <a:t>13/06/2019</a:t>
            </a:fld>
            <a:endParaRPr lang="en-GB">
              <a:solidFill>
                <a:srgbClr val="DBF5F9">
                  <a:shade val="90000"/>
                </a:srgbClr>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solidFill>
                <a:srgbClr val="DBF5F9">
                  <a:shade val="9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D540E16-0805-4D15-8AE2-9B7A5C05D422}" type="slidenum">
              <a:rPr lang="en-GB" smtClean="0">
                <a:solidFill>
                  <a:srgbClr val="DBF5F9">
                    <a:shade val="90000"/>
                  </a:srgbClr>
                </a:solidFill>
              </a:rPr>
              <a:pPr/>
              <a:t>‹#›</a:t>
            </a:fld>
            <a:endParaRPr lang="en-GB">
              <a:solidFill>
                <a:srgbClr val="DBF5F9">
                  <a:shade val="90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9D05E6-5181-434A-959B-2FE0BE65EA3E}" type="datetimeFigureOut">
              <a:rPr lang="en-GB" smtClean="0">
                <a:solidFill>
                  <a:srgbClr val="04617B">
                    <a:shade val="90000"/>
                  </a:srgbClr>
                </a:solidFill>
              </a:rPr>
              <a:pPr/>
              <a:t>13/06/2019</a:t>
            </a:fld>
            <a:endParaRPr lang="en-GB">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a:solidFill>
                <a:srgbClr val="04617B">
                  <a:shade val="90000"/>
                </a:srgbClr>
              </a:solidFill>
            </a:endParaRPr>
          </a:p>
        </p:txBody>
      </p:sp>
      <p:sp>
        <p:nvSpPr>
          <p:cNvPr id="6" name="Slide Number Placeholder 5"/>
          <p:cNvSpPr>
            <a:spLocks noGrp="1"/>
          </p:cNvSpPr>
          <p:nvPr>
            <p:ph type="sldNum" sz="quarter" idx="12"/>
          </p:nvPr>
        </p:nvSpPr>
        <p:spPr/>
        <p:txBody>
          <a:bodyPr/>
          <a:lstStyle/>
          <a:p>
            <a:fld id="{AD540E16-0805-4D15-8AE2-9B7A5C05D422}" type="slidenum">
              <a:rPr lang="en-GB" smtClean="0">
                <a:solidFill>
                  <a:srgbClr val="04617B">
                    <a:shade val="90000"/>
                  </a:srgbClr>
                </a:solidFill>
              </a:rPr>
              <a:pPr/>
              <a:t>‹#›</a:t>
            </a:fld>
            <a:endParaRPr lang="en-GB">
              <a:solidFill>
                <a:srgbClr val="04617B">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9D05E6-5181-434A-959B-2FE0BE65EA3E}" type="datetimeFigureOut">
              <a:rPr lang="en-GB" smtClean="0">
                <a:solidFill>
                  <a:srgbClr val="04617B">
                    <a:shade val="90000"/>
                  </a:srgbClr>
                </a:solidFill>
              </a:rPr>
              <a:pPr/>
              <a:t>13/06/2019</a:t>
            </a:fld>
            <a:endParaRPr lang="en-GB">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a:solidFill>
                <a:srgbClr val="04617B">
                  <a:shade val="90000"/>
                </a:srgbClr>
              </a:solidFill>
            </a:endParaRPr>
          </a:p>
        </p:txBody>
      </p:sp>
      <p:sp>
        <p:nvSpPr>
          <p:cNvPr id="6" name="Slide Number Placeholder 5"/>
          <p:cNvSpPr>
            <a:spLocks noGrp="1"/>
          </p:cNvSpPr>
          <p:nvPr>
            <p:ph type="sldNum" sz="quarter" idx="12"/>
          </p:nvPr>
        </p:nvSpPr>
        <p:spPr/>
        <p:txBody>
          <a:bodyPr/>
          <a:lstStyle/>
          <a:p>
            <a:fld id="{AD540E16-0805-4D15-8AE2-9B7A5C05D422}" type="slidenum">
              <a:rPr lang="en-GB" smtClean="0">
                <a:solidFill>
                  <a:srgbClr val="04617B">
                    <a:shade val="90000"/>
                  </a:srgbClr>
                </a:solidFill>
              </a:rPr>
              <a:pPr/>
              <a:t>‹#›</a:t>
            </a:fld>
            <a:endParaRPr lang="en-GB">
              <a:solidFill>
                <a:srgbClr val="04617B">
                  <a:shade val="9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9D05E6-5181-434A-959B-2FE0BE65EA3E}" type="datetimeFigureOut">
              <a:rPr lang="en-GB" smtClean="0">
                <a:solidFill>
                  <a:srgbClr val="04617B">
                    <a:shade val="90000"/>
                  </a:srgbClr>
                </a:solidFill>
              </a:rPr>
              <a:pPr/>
              <a:t>13/06/2019</a:t>
            </a:fld>
            <a:endParaRPr lang="en-GB">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a:solidFill>
                <a:srgbClr val="04617B">
                  <a:shade val="90000"/>
                </a:srgbClr>
              </a:solidFill>
            </a:endParaRPr>
          </a:p>
        </p:txBody>
      </p:sp>
      <p:sp>
        <p:nvSpPr>
          <p:cNvPr id="6" name="Slide Number Placeholder 5"/>
          <p:cNvSpPr>
            <a:spLocks noGrp="1"/>
          </p:cNvSpPr>
          <p:nvPr>
            <p:ph type="sldNum" sz="quarter" idx="12"/>
          </p:nvPr>
        </p:nvSpPr>
        <p:spPr/>
        <p:txBody>
          <a:bodyPr/>
          <a:lstStyle/>
          <a:p>
            <a:fld id="{AD540E16-0805-4D15-8AE2-9B7A5C05D422}" type="slidenum">
              <a:rPr lang="en-GB" smtClean="0">
                <a:solidFill>
                  <a:srgbClr val="04617B">
                    <a:shade val="90000"/>
                  </a:srgbClr>
                </a:solidFill>
              </a:rPr>
              <a:pPr/>
              <a:t>‹#›</a:t>
            </a:fld>
            <a:endParaRPr lang="en-GB">
              <a:solidFill>
                <a:srgbClr val="04617B">
                  <a:shade val="90000"/>
                </a:srgbClr>
              </a:solidFill>
            </a:endParaRPr>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9D05E6-5181-434A-959B-2FE0BE65EA3E}" type="datetimeFigureOut">
              <a:rPr lang="en-GB" smtClean="0">
                <a:solidFill>
                  <a:srgbClr val="DBF5F9">
                    <a:shade val="90000"/>
                  </a:srgbClr>
                </a:solidFill>
              </a:rPr>
              <a:pPr/>
              <a:t>13/06/2019</a:t>
            </a:fld>
            <a:endParaRPr lang="en-GB">
              <a:solidFill>
                <a:srgbClr val="DBF5F9">
                  <a:shade val="90000"/>
                </a:srgbClr>
              </a:solidFill>
            </a:endParaRPr>
          </a:p>
        </p:txBody>
      </p:sp>
      <p:sp>
        <p:nvSpPr>
          <p:cNvPr id="5" name="Footer Placeholder 4"/>
          <p:cNvSpPr>
            <a:spLocks noGrp="1"/>
          </p:cNvSpPr>
          <p:nvPr>
            <p:ph type="ftr" sz="quarter" idx="11"/>
          </p:nvPr>
        </p:nvSpPr>
        <p:spPr/>
        <p:txBody>
          <a:bodyPr/>
          <a:lstStyle/>
          <a:p>
            <a:endParaRPr lang="en-GB">
              <a:solidFill>
                <a:srgbClr val="DBF5F9">
                  <a:shade val="90000"/>
                </a:srgbClr>
              </a:solidFill>
            </a:endParaRPr>
          </a:p>
        </p:txBody>
      </p:sp>
      <p:sp>
        <p:nvSpPr>
          <p:cNvPr id="6" name="Slide Number Placeholder 5"/>
          <p:cNvSpPr>
            <a:spLocks noGrp="1"/>
          </p:cNvSpPr>
          <p:nvPr>
            <p:ph type="sldNum" sz="quarter" idx="12"/>
          </p:nvPr>
        </p:nvSpPr>
        <p:spPr/>
        <p:txBody>
          <a:bodyPr/>
          <a:lstStyle/>
          <a:p>
            <a:fld id="{AD540E16-0805-4D15-8AE2-9B7A5C05D422}" type="slidenum">
              <a:rPr lang="en-GB" smtClean="0">
                <a:solidFill>
                  <a:srgbClr val="DBF5F9">
                    <a:shade val="90000"/>
                  </a:srgbClr>
                </a:solidFill>
              </a:rPr>
              <a:pPr/>
              <a:t>‹#›</a:t>
            </a:fld>
            <a:endParaRPr lang="en-GB">
              <a:solidFill>
                <a:srgbClr val="DBF5F9">
                  <a:shade val="90000"/>
                </a:srgbClr>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9D05E6-5181-434A-959B-2FE0BE65EA3E}" type="datetimeFigureOut">
              <a:rPr lang="en-GB" smtClean="0">
                <a:solidFill>
                  <a:srgbClr val="04617B">
                    <a:shade val="90000"/>
                  </a:srgbClr>
                </a:solidFill>
              </a:rPr>
              <a:pPr/>
              <a:t>13/06/2019</a:t>
            </a:fld>
            <a:endParaRPr lang="en-GB">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a:solidFill>
                <a:srgbClr val="04617B">
                  <a:shade val="90000"/>
                </a:srgbClr>
              </a:solidFill>
            </a:endParaRPr>
          </a:p>
        </p:txBody>
      </p:sp>
      <p:sp>
        <p:nvSpPr>
          <p:cNvPr id="7" name="Slide Number Placeholder 6"/>
          <p:cNvSpPr>
            <a:spLocks noGrp="1"/>
          </p:cNvSpPr>
          <p:nvPr>
            <p:ph type="sldNum" sz="quarter" idx="12"/>
          </p:nvPr>
        </p:nvSpPr>
        <p:spPr/>
        <p:txBody>
          <a:bodyPr/>
          <a:lstStyle/>
          <a:p>
            <a:fld id="{AD540E16-0805-4D15-8AE2-9B7A5C05D422}" type="slidenum">
              <a:rPr lang="en-GB" smtClean="0">
                <a:solidFill>
                  <a:srgbClr val="04617B">
                    <a:shade val="90000"/>
                  </a:srgbClr>
                </a:solidFill>
              </a:rPr>
              <a:pPr/>
              <a:t>‹#›</a:t>
            </a:fld>
            <a:endParaRPr lang="en-GB">
              <a:solidFill>
                <a:srgbClr val="04617B">
                  <a:shade val="90000"/>
                </a:srgbClr>
              </a:solidFill>
            </a:endParaRPr>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9D05E6-5181-434A-959B-2FE0BE65EA3E}" type="datetimeFigureOut">
              <a:rPr lang="en-GB" smtClean="0">
                <a:solidFill>
                  <a:srgbClr val="04617B">
                    <a:shade val="90000"/>
                  </a:srgbClr>
                </a:solidFill>
              </a:rPr>
              <a:pPr/>
              <a:t>13/06/2019</a:t>
            </a:fld>
            <a:endParaRPr lang="en-GB">
              <a:solidFill>
                <a:srgbClr val="04617B">
                  <a:shade val="90000"/>
                </a:srgbClr>
              </a:solidFill>
            </a:endParaRPr>
          </a:p>
        </p:txBody>
      </p:sp>
      <p:sp>
        <p:nvSpPr>
          <p:cNvPr id="8" name="Footer Placeholder 7"/>
          <p:cNvSpPr>
            <a:spLocks noGrp="1"/>
          </p:cNvSpPr>
          <p:nvPr>
            <p:ph type="ftr" sz="quarter" idx="11"/>
          </p:nvPr>
        </p:nvSpPr>
        <p:spPr/>
        <p:txBody>
          <a:bodyPr/>
          <a:lstStyle/>
          <a:p>
            <a:endParaRPr lang="en-GB">
              <a:solidFill>
                <a:srgbClr val="04617B">
                  <a:shade val="90000"/>
                </a:srgbClr>
              </a:solidFill>
            </a:endParaRPr>
          </a:p>
        </p:txBody>
      </p:sp>
      <p:sp>
        <p:nvSpPr>
          <p:cNvPr id="9" name="Slide Number Placeholder 8"/>
          <p:cNvSpPr>
            <a:spLocks noGrp="1"/>
          </p:cNvSpPr>
          <p:nvPr>
            <p:ph type="sldNum" sz="quarter" idx="12"/>
          </p:nvPr>
        </p:nvSpPr>
        <p:spPr/>
        <p:txBody>
          <a:bodyPr/>
          <a:lstStyle/>
          <a:p>
            <a:fld id="{AD540E16-0805-4D15-8AE2-9B7A5C05D422}" type="slidenum">
              <a:rPr lang="en-GB" smtClean="0">
                <a:solidFill>
                  <a:srgbClr val="04617B">
                    <a:shade val="90000"/>
                  </a:srgbClr>
                </a:solidFill>
              </a:rPr>
              <a:pPr/>
              <a:t>‹#›</a:t>
            </a:fld>
            <a:endParaRPr lang="en-GB">
              <a:solidFill>
                <a:srgbClr val="04617B">
                  <a:shade val="90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F9D05E6-5181-434A-959B-2FE0BE65EA3E}" type="datetimeFigureOut">
              <a:rPr lang="en-GB" smtClean="0">
                <a:solidFill>
                  <a:srgbClr val="04617B">
                    <a:shade val="90000"/>
                  </a:srgbClr>
                </a:solidFill>
              </a:rPr>
              <a:pPr/>
              <a:t>13/06/2019</a:t>
            </a:fld>
            <a:endParaRPr lang="en-GB">
              <a:solidFill>
                <a:srgbClr val="04617B">
                  <a:shade val="90000"/>
                </a:srgbClr>
              </a:solidFill>
            </a:endParaRPr>
          </a:p>
        </p:txBody>
      </p:sp>
      <p:sp>
        <p:nvSpPr>
          <p:cNvPr id="4" name="Footer Placeholder 3"/>
          <p:cNvSpPr>
            <a:spLocks noGrp="1"/>
          </p:cNvSpPr>
          <p:nvPr>
            <p:ph type="ftr" sz="quarter" idx="11"/>
          </p:nvPr>
        </p:nvSpPr>
        <p:spPr/>
        <p:txBody>
          <a:bodyPr/>
          <a:lstStyle/>
          <a:p>
            <a:endParaRPr lang="en-GB">
              <a:solidFill>
                <a:srgbClr val="04617B">
                  <a:shade val="90000"/>
                </a:srgbClr>
              </a:solidFill>
            </a:endParaRPr>
          </a:p>
        </p:txBody>
      </p:sp>
      <p:sp>
        <p:nvSpPr>
          <p:cNvPr id="5" name="Slide Number Placeholder 4"/>
          <p:cNvSpPr>
            <a:spLocks noGrp="1"/>
          </p:cNvSpPr>
          <p:nvPr>
            <p:ph type="sldNum" sz="quarter" idx="12"/>
          </p:nvPr>
        </p:nvSpPr>
        <p:spPr/>
        <p:txBody>
          <a:bodyPr/>
          <a:lstStyle/>
          <a:p>
            <a:fld id="{AD540E16-0805-4D15-8AE2-9B7A5C05D422}" type="slidenum">
              <a:rPr lang="en-GB" smtClean="0">
                <a:solidFill>
                  <a:srgbClr val="04617B">
                    <a:shade val="90000"/>
                  </a:srgbClr>
                </a:solidFill>
              </a:rPr>
              <a:pPr/>
              <a:t>‹#›</a:t>
            </a:fld>
            <a:endParaRPr lang="en-GB">
              <a:solidFill>
                <a:srgbClr val="04617B">
                  <a:shade val="90000"/>
                </a:srgbClr>
              </a:solidFill>
            </a:endParaRPr>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9D05E6-5181-434A-959B-2FE0BE65EA3E}" type="datetimeFigureOut">
              <a:rPr lang="en-GB" smtClean="0">
                <a:solidFill>
                  <a:srgbClr val="04617B">
                    <a:shade val="90000"/>
                  </a:srgbClr>
                </a:solidFill>
              </a:rPr>
              <a:pPr/>
              <a:t>13/06/2019</a:t>
            </a:fld>
            <a:endParaRPr lang="en-GB">
              <a:solidFill>
                <a:srgbClr val="04617B">
                  <a:shade val="90000"/>
                </a:srgbClr>
              </a:solidFill>
            </a:endParaRPr>
          </a:p>
        </p:txBody>
      </p:sp>
      <p:sp>
        <p:nvSpPr>
          <p:cNvPr id="3" name="Footer Placeholder 2"/>
          <p:cNvSpPr>
            <a:spLocks noGrp="1"/>
          </p:cNvSpPr>
          <p:nvPr>
            <p:ph type="ftr" sz="quarter" idx="11"/>
          </p:nvPr>
        </p:nvSpPr>
        <p:spPr/>
        <p:txBody>
          <a:bodyPr/>
          <a:lstStyle/>
          <a:p>
            <a:endParaRPr lang="en-GB">
              <a:solidFill>
                <a:srgbClr val="04617B">
                  <a:shade val="90000"/>
                </a:srgbClr>
              </a:solidFill>
            </a:endParaRPr>
          </a:p>
        </p:txBody>
      </p:sp>
      <p:sp>
        <p:nvSpPr>
          <p:cNvPr id="4" name="Slide Number Placeholder 3"/>
          <p:cNvSpPr>
            <a:spLocks noGrp="1"/>
          </p:cNvSpPr>
          <p:nvPr>
            <p:ph type="sldNum" sz="quarter" idx="12"/>
          </p:nvPr>
        </p:nvSpPr>
        <p:spPr/>
        <p:txBody>
          <a:bodyPr/>
          <a:lstStyle/>
          <a:p>
            <a:fld id="{AD540E16-0805-4D15-8AE2-9B7A5C05D422}" type="slidenum">
              <a:rPr lang="en-GB" smtClean="0">
                <a:solidFill>
                  <a:srgbClr val="04617B">
                    <a:shade val="90000"/>
                  </a:srgbClr>
                </a:solidFill>
              </a:rPr>
              <a:pPr/>
              <a:t>‹#›</a:t>
            </a:fld>
            <a:endParaRPr lang="en-GB">
              <a:solidFill>
                <a:srgbClr val="04617B">
                  <a:shade val="9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DF9D05E6-5181-434A-959B-2FE0BE65EA3E}" type="datetimeFigureOut">
              <a:rPr lang="en-GB" smtClean="0">
                <a:solidFill>
                  <a:srgbClr val="04617B">
                    <a:shade val="90000"/>
                  </a:srgbClr>
                </a:solidFill>
              </a:rPr>
              <a:pPr/>
              <a:t>13/06/2019</a:t>
            </a:fld>
            <a:endParaRPr lang="en-GB">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a:solidFill>
                <a:srgbClr val="04617B">
                  <a:shade val="90000"/>
                </a:srgbClr>
              </a:solidFill>
            </a:endParaRPr>
          </a:p>
        </p:txBody>
      </p:sp>
      <p:sp>
        <p:nvSpPr>
          <p:cNvPr id="7" name="Slide Number Placeholder 6"/>
          <p:cNvSpPr>
            <a:spLocks noGrp="1"/>
          </p:cNvSpPr>
          <p:nvPr>
            <p:ph type="sldNum" sz="quarter" idx="12"/>
          </p:nvPr>
        </p:nvSpPr>
        <p:spPr/>
        <p:txBody>
          <a:bodyPr/>
          <a:lstStyle/>
          <a:p>
            <a:fld id="{AD540E16-0805-4D15-8AE2-9B7A5C05D422}" type="slidenum">
              <a:rPr lang="en-GB" smtClean="0">
                <a:solidFill>
                  <a:srgbClr val="04617B">
                    <a:shade val="90000"/>
                  </a:srgbClr>
                </a:solidFill>
              </a:rPr>
              <a:pPr/>
              <a:t>‹#›</a:t>
            </a:fld>
            <a:endParaRPr lang="en-GB">
              <a:solidFill>
                <a:srgbClr val="04617B">
                  <a:shade val="90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F9D05E6-5181-434A-959B-2FE0BE65EA3E}" type="datetimeFigureOut">
              <a:rPr lang="en-GB" smtClean="0">
                <a:solidFill>
                  <a:srgbClr val="04617B">
                    <a:shade val="90000"/>
                  </a:srgbClr>
                </a:solidFill>
              </a:rPr>
              <a:pPr/>
              <a:t>13/06/2019</a:t>
            </a:fld>
            <a:endParaRPr lang="en-GB">
              <a:solidFill>
                <a:srgbClr val="04617B">
                  <a:shade val="90000"/>
                </a:srgbClr>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solidFill>
                <a:srgbClr val="04617B">
                  <a:shade val="90000"/>
                </a:srgb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D540E16-0805-4D15-8AE2-9B7A5C05D422}" type="slidenum">
              <a:rPr lang="en-GB" smtClean="0">
                <a:solidFill>
                  <a:srgbClr val="04617B">
                    <a:shade val="90000"/>
                  </a:srgbClr>
                </a:solidFill>
              </a:rPr>
              <a:pPr/>
              <a:t>‹#›</a:t>
            </a:fld>
            <a:endParaRPr lang="en-GB">
              <a:solidFill>
                <a:srgbClr val="04617B">
                  <a:shade val="90000"/>
                </a:srgbClr>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F9D05E6-5181-434A-959B-2FE0BE65EA3E}" type="datetimeFigureOut">
              <a:rPr lang="en-GB" smtClean="0">
                <a:solidFill>
                  <a:srgbClr val="04617B">
                    <a:shade val="90000"/>
                  </a:srgbClr>
                </a:solidFill>
              </a:rPr>
              <a:pPr/>
              <a:t>13/06/2019</a:t>
            </a:fld>
            <a:endParaRPr lang="en-GB">
              <a:solidFill>
                <a:srgbClr val="04617B">
                  <a:shade val="90000"/>
                </a:srgbClr>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solidFill>
                <a:srgbClr val="04617B">
                  <a:shade val="90000"/>
                </a:srgbClr>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D540E16-0805-4D15-8AE2-9B7A5C05D422}" type="slidenum">
              <a:rPr lang="en-GB" smtClean="0">
                <a:solidFill>
                  <a:srgbClr val="04617B">
                    <a:shade val="90000"/>
                  </a:srgbClr>
                </a:solidFill>
              </a:rPr>
              <a:pPr/>
              <a:t>‹#›</a:t>
            </a:fld>
            <a:endParaRPr lang="en-GB">
              <a:solidFill>
                <a:srgbClr val="04617B">
                  <a:shade val="90000"/>
                </a:srgbClr>
              </a:solidFill>
            </a:endParaRPr>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 Restorative Approaches with Families in Elder Abuse Cases</a:t>
            </a:r>
          </a:p>
        </p:txBody>
      </p:sp>
      <p:sp>
        <p:nvSpPr>
          <p:cNvPr id="3" name="Subtitle 2"/>
          <p:cNvSpPr>
            <a:spLocks noGrp="1"/>
          </p:cNvSpPr>
          <p:nvPr>
            <p:ph type="subTitle" idx="1"/>
          </p:nvPr>
        </p:nvSpPr>
        <p:spPr/>
        <p:txBody>
          <a:bodyPr>
            <a:normAutofit fontScale="92500" lnSpcReduction="20000"/>
          </a:bodyPr>
          <a:lstStyle/>
          <a:p>
            <a:r>
              <a:rPr lang="en-GB" dirty="0"/>
              <a:t>Carole Kirk</a:t>
            </a:r>
          </a:p>
          <a:p>
            <a:r>
              <a:rPr lang="en-GB" dirty="0"/>
              <a:t>Learning and Development Officer</a:t>
            </a:r>
          </a:p>
          <a:p>
            <a:r>
              <a:rPr lang="en-GB" dirty="0"/>
              <a:t>Northern Health and Social Care Trust (NHSCT)</a:t>
            </a:r>
          </a:p>
        </p:txBody>
      </p:sp>
    </p:spTree>
    <p:extLst>
      <p:ext uri="{BB962C8B-B14F-4D97-AF65-F5344CB8AC3E}">
        <p14:creationId xmlns:p14="http://schemas.microsoft.com/office/powerpoint/2010/main" val="4162333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00081040"/>
              </p:ext>
            </p:extLst>
          </p:nvPr>
        </p:nvGraphicFramePr>
        <p:xfrm>
          <a:off x="395536" y="1484784"/>
          <a:ext cx="8280920" cy="3960440"/>
        </p:xfrm>
        <a:graphic>
          <a:graphicData uri="http://schemas.openxmlformats.org/drawingml/2006/table">
            <a:tbl>
              <a:tblPr firstRow="1" firstCol="1" bandRow="1">
                <a:tableStyleId>{5C22544A-7EE6-4342-B048-85BDC9FD1C3A}</a:tableStyleId>
              </a:tblPr>
              <a:tblGrid>
                <a:gridCol w="2510619">
                  <a:extLst>
                    <a:ext uri="{9D8B030D-6E8A-4147-A177-3AD203B41FA5}">
                      <a16:colId xmlns:a16="http://schemas.microsoft.com/office/drawing/2014/main" val="20000"/>
                    </a:ext>
                  </a:extLst>
                </a:gridCol>
                <a:gridCol w="5770301">
                  <a:extLst>
                    <a:ext uri="{9D8B030D-6E8A-4147-A177-3AD203B41FA5}">
                      <a16:colId xmlns:a16="http://schemas.microsoft.com/office/drawing/2014/main" val="20001"/>
                    </a:ext>
                  </a:extLst>
                </a:gridCol>
              </a:tblGrid>
              <a:tr h="2890037">
                <a:tc>
                  <a:txBody>
                    <a:bodyPr/>
                    <a:lstStyle/>
                    <a:p>
                      <a:pPr>
                        <a:lnSpc>
                          <a:spcPct val="115000"/>
                        </a:lnSpc>
                        <a:spcAft>
                          <a:spcPts val="0"/>
                        </a:spcAft>
                      </a:pPr>
                      <a:r>
                        <a:rPr lang="en-GB" sz="2000" dirty="0">
                          <a:effectLst/>
                          <a:latin typeface="Arial" pitchFamily="34" charset="0"/>
                          <a:cs typeface="Arial" pitchFamily="34" charset="0"/>
                        </a:rPr>
                        <a:t>Challenges for Professionals in Practice</a:t>
                      </a:r>
                    </a:p>
                    <a:p>
                      <a:pPr>
                        <a:lnSpc>
                          <a:spcPct val="115000"/>
                        </a:lnSpc>
                        <a:spcAft>
                          <a:spcPts val="0"/>
                        </a:spcAft>
                      </a:pPr>
                      <a:r>
                        <a:rPr lang="en-GB" sz="2000" dirty="0">
                          <a:effectLst/>
                          <a:latin typeface="Arial" pitchFamily="34" charset="0"/>
                          <a:cs typeface="Arial" pitchFamily="34" charset="0"/>
                        </a:rPr>
                        <a:t> </a:t>
                      </a:r>
                      <a:endParaRPr lang="en-GB" sz="2000" dirty="0">
                        <a:effectLst/>
                        <a:latin typeface="Arial" pitchFamily="34" charset="0"/>
                        <a:ea typeface="Calibri"/>
                        <a:cs typeface="Arial" pitchFamily="34" charset="0"/>
                      </a:endParaRPr>
                    </a:p>
                  </a:txBody>
                  <a:tcPr marL="68580" marR="68580" marT="0" marB="0"/>
                </a:tc>
                <a:tc>
                  <a:txBody>
                    <a:bodyPr/>
                    <a:lstStyle/>
                    <a:p>
                      <a:pPr marL="342900" lvl="0" indent="-342900">
                        <a:lnSpc>
                          <a:spcPct val="115000"/>
                        </a:lnSpc>
                        <a:spcAft>
                          <a:spcPts val="0"/>
                        </a:spcAft>
                        <a:buFont typeface="Symbol"/>
                        <a:buChar char=""/>
                      </a:pPr>
                      <a:r>
                        <a:rPr lang="en-GB" sz="2000" dirty="0">
                          <a:effectLst/>
                          <a:latin typeface="Arial" pitchFamily="34" charset="0"/>
                          <a:cs typeface="Arial" pitchFamily="34" charset="0"/>
                        </a:rPr>
                        <a:t>Challenges and Emotional Impact on Worker</a:t>
                      </a:r>
                    </a:p>
                    <a:p>
                      <a:pPr marL="342900" lvl="0" indent="-342900">
                        <a:lnSpc>
                          <a:spcPct val="115000"/>
                        </a:lnSpc>
                        <a:spcAft>
                          <a:spcPts val="0"/>
                        </a:spcAft>
                        <a:buFont typeface="Symbol"/>
                        <a:buChar char=""/>
                      </a:pPr>
                      <a:r>
                        <a:rPr lang="en-GB" sz="2000" dirty="0">
                          <a:effectLst/>
                          <a:latin typeface="Arial" pitchFamily="34" charset="0"/>
                          <a:cs typeface="Arial" pitchFamily="34" charset="0"/>
                        </a:rPr>
                        <a:t>Potential Challenges for Restorative Approaches</a:t>
                      </a:r>
                    </a:p>
                    <a:p>
                      <a:pPr marL="342900" lvl="0" indent="-342900">
                        <a:lnSpc>
                          <a:spcPct val="115000"/>
                        </a:lnSpc>
                        <a:spcAft>
                          <a:spcPts val="0"/>
                        </a:spcAft>
                        <a:buFont typeface="Symbol"/>
                        <a:buChar char=""/>
                      </a:pPr>
                      <a:r>
                        <a:rPr lang="en-GB" sz="2000" dirty="0">
                          <a:effectLst/>
                          <a:latin typeface="Arial" pitchFamily="34" charset="0"/>
                          <a:cs typeface="Arial" pitchFamily="34" charset="0"/>
                        </a:rPr>
                        <a:t>Cultural Perspectives</a:t>
                      </a:r>
                    </a:p>
                    <a:p>
                      <a:pPr marL="342900" lvl="0" indent="-342900">
                        <a:lnSpc>
                          <a:spcPct val="115000"/>
                        </a:lnSpc>
                        <a:spcAft>
                          <a:spcPts val="0"/>
                        </a:spcAft>
                        <a:buFont typeface="Symbol"/>
                        <a:buChar char=""/>
                      </a:pPr>
                      <a:r>
                        <a:rPr lang="en-GB" sz="2000" dirty="0">
                          <a:effectLst/>
                          <a:latin typeface="Arial" pitchFamily="34" charset="0"/>
                          <a:cs typeface="Arial" pitchFamily="34" charset="0"/>
                        </a:rPr>
                        <a:t>Legislative Powers</a:t>
                      </a:r>
                    </a:p>
                    <a:p>
                      <a:pPr marL="342900" lvl="0" indent="-342900">
                        <a:lnSpc>
                          <a:spcPct val="115000"/>
                        </a:lnSpc>
                        <a:spcAft>
                          <a:spcPts val="0"/>
                        </a:spcAft>
                        <a:buFont typeface="Symbol"/>
                        <a:buChar char=""/>
                      </a:pPr>
                      <a:r>
                        <a:rPr lang="en-GB" sz="2000" dirty="0">
                          <a:effectLst/>
                          <a:latin typeface="Arial" pitchFamily="34" charset="0"/>
                          <a:cs typeface="Arial" pitchFamily="34" charset="0"/>
                        </a:rPr>
                        <a:t>Dealing with Dependency in Families</a:t>
                      </a:r>
                    </a:p>
                    <a:p>
                      <a:pPr marL="342900" lvl="0" indent="-342900">
                        <a:lnSpc>
                          <a:spcPct val="115000"/>
                        </a:lnSpc>
                        <a:spcAft>
                          <a:spcPts val="0"/>
                        </a:spcAft>
                        <a:buFont typeface="Symbol"/>
                        <a:buChar char=""/>
                      </a:pPr>
                      <a:r>
                        <a:rPr lang="en-GB" sz="2000" dirty="0">
                          <a:effectLst/>
                          <a:latin typeface="Arial" pitchFamily="34" charset="0"/>
                          <a:cs typeface="Arial" pitchFamily="34" charset="0"/>
                        </a:rPr>
                        <a:t>Value Conflicts</a:t>
                      </a:r>
                      <a:endParaRPr lang="en-GB" sz="2000"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0"/>
                  </a:ext>
                </a:extLst>
              </a:tr>
              <a:tr h="1070403">
                <a:tc>
                  <a:txBody>
                    <a:bodyPr/>
                    <a:lstStyle/>
                    <a:p>
                      <a:pPr>
                        <a:lnSpc>
                          <a:spcPct val="115000"/>
                        </a:lnSpc>
                        <a:spcAft>
                          <a:spcPts val="0"/>
                        </a:spcAft>
                      </a:pPr>
                      <a:r>
                        <a:rPr lang="en-GB" sz="2000" dirty="0">
                          <a:effectLst/>
                          <a:latin typeface="Arial" pitchFamily="34" charset="0"/>
                          <a:cs typeface="Arial" pitchFamily="34" charset="0"/>
                        </a:rPr>
                        <a:t>Development of Professional Skills and Services</a:t>
                      </a:r>
                      <a:endParaRPr lang="en-GB" sz="2000" dirty="0">
                        <a:effectLst/>
                        <a:latin typeface="Arial" pitchFamily="34" charset="0"/>
                        <a:ea typeface="Calibri"/>
                        <a:cs typeface="Arial" pitchFamily="34" charset="0"/>
                      </a:endParaRPr>
                    </a:p>
                  </a:txBody>
                  <a:tcPr marL="68580" marR="68580" marT="0" marB="0"/>
                </a:tc>
                <a:tc>
                  <a:txBody>
                    <a:bodyPr/>
                    <a:lstStyle/>
                    <a:p>
                      <a:pPr marL="342900" lvl="0" indent="-342900">
                        <a:lnSpc>
                          <a:spcPct val="115000"/>
                        </a:lnSpc>
                        <a:spcAft>
                          <a:spcPts val="0"/>
                        </a:spcAft>
                        <a:buFont typeface="Symbol"/>
                        <a:buChar char=""/>
                      </a:pPr>
                      <a:r>
                        <a:rPr lang="en-GB" sz="2000" dirty="0">
                          <a:solidFill>
                            <a:schemeClr val="bg1"/>
                          </a:solidFill>
                          <a:effectLst/>
                          <a:latin typeface="Arial" pitchFamily="34" charset="0"/>
                          <a:cs typeface="Arial" pitchFamily="34" charset="0"/>
                        </a:rPr>
                        <a:t>Specialist Skills and Services </a:t>
                      </a:r>
                    </a:p>
                    <a:p>
                      <a:pPr marL="457200">
                        <a:lnSpc>
                          <a:spcPct val="115000"/>
                        </a:lnSpc>
                        <a:spcAft>
                          <a:spcPts val="0"/>
                        </a:spcAft>
                      </a:pPr>
                      <a:r>
                        <a:rPr lang="en-GB" sz="2000" dirty="0">
                          <a:solidFill>
                            <a:schemeClr val="bg1"/>
                          </a:solidFill>
                          <a:effectLst/>
                          <a:latin typeface="Arial" pitchFamily="34" charset="0"/>
                          <a:cs typeface="Arial" pitchFamily="34" charset="0"/>
                        </a:rPr>
                        <a:t> </a:t>
                      </a:r>
                      <a:endParaRPr lang="en-GB" sz="2000" dirty="0">
                        <a:solidFill>
                          <a:schemeClr val="bg1"/>
                        </a:solidFill>
                        <a:effectLst/>
                        <a:latin typeface="Arial" pitchFamily="34" charset="0"/>
                        <a:ea typeface="Calibri"/>
                        <a:cs typeface="Arial" pitchFamily="34" charset="0"/>
                      </a:endParaRPr>
                    </a:p>
                  </a:txBody>
                  <a:tcPr marL="68580" marR="68580" marT="0" marB="0">
                    <a:solidFill>
                      <a:schemeClr val="accent1"/>
                    </a:solid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609609031"/>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a:t>Need for further robust research on the application of FGC, FCC, FGDM in practice</a:t>
            </a:r>
          </a:p>
          <a:p>
            <a:r>
              <a:rPr lang="en-GB" dirty="0"/>
              <a:t>Review of Adult Safeguarding Legislation within NI</a:t>
            </a:r>
          </a:p>
          <a:p>
            <a:r>
              <a:rPr lang="en-GB" dirty="0"/>
              <a:t>Continue to promote awareness raising across communities, voluntary, independent and statutory organisations</a:t>
            </a:r>
          </a:p>
          <a:p>
            <a:r>
              <a:rPr lang="en-GB" dirty="0"/>
              <a:t>Review, develop and streamline risk assessment models for all professionals involved in safeguarding</a:t>
            </a:r>
          </a:p>
        </p:txBody>
      </p:sp>
      <p:sp>
        <p:nvSpPr>
          <p:cNvPr id="2" name="Title 1"/>
          <p:cNvSpPr>
            <a:spLocks noGrp="1"/>
          </p:cNvSpPr>
          <p:nvPr>
            <p:ph type="title"/>
          </p:nvPr>
        </p:nvSpPr>
        <p:spPr/>
        <p:txBody>
          <a:bodyPr>
            <a:normAutofit fontScale="90000"/>
          </a:bodyPr>
          <a:lstStyle/>
          <a:p>
            <a:pPr algn="ctr"/>
            <a:br>
              <a:rPr lang="en-GB" dirty="0"/>
            </a:br>
            <a:r>
              <a:rPr lang="en-GB" sz="5300" dirty="0"/>
              <a:t>Recommendations</a:t>
            </a:r>
          </a:p>
        </p:txBody>
      </p:sp>
    </p:spTree>
    <p:extLst>
      <p:ext uri="{BB962C8B-B14F-4D97-AF65-F5344CB8AC3E}">
        <p14:creationId xmlns:p14="http://schemas.microsoft.com/office/powerpoint/2010/main" val="97507263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a:t>Training for professionals on ‘Best Interests Meetings’ and issues around Consent and Capacity</a:t>
            </a:r>
          </a:p>
          <a:p>
            <a:r>
              <a:rPr lang="en-GB" dirty="0"/>
              <a:t>Consider opportunities within Post Qualifying Training to develop social work skills in this area</a:t>
            </a:r>
          </a:p>
          <a:p>
            <a:r>
              <a:rPr lang="en-GB" dirty="0"/>
              <a:t>Pilot of FGC, FCC, FGDM within Northern Trust </a:t>
            </a:r>
          </a:p>
          <a:p>
            <a:r>
              <a:rPr lang="en-GB" dirty="0"/>
              <a:t>Careful consideration of criteria in relation to suitability of restorative approaches on a case by case basis</a:t>
            </a:r>
          </a:p>
          <a:p>
            <a:pPr marL="0" indent="0">
              <a:buNone/>
            </a:pPr>
            <a:endParaRPr lang="en-GB" dirty="0"/>
          </a:p>
          <a:p>
            <a:pPr marL="0" indent="0">
              <a:buNone/>
            </a:pPr>
            <a:endParaRPr lang="en-GB" dirty="0"/>
          </a:p>
          <a:p>
            <a:endParaRPr lang="en-GB" dirty="0"/>
          </a:p>
        </p:txBody>
      </p:sp>
      <p:sp>
        <p:nvSpPr>
          <p:cNvPr id="2" name="Title 1"/>
          <p:cNvSpPr>
            <a:spLocks noGrp="1"/>
          </p:cNvSpPr>
          <p:nvPr>
            <p:ph type="title"/>
          </p:nvPr>
        </p:nvSpPr>
        <p:spPr/>
        <p:txBody>
          <a:bodyPr/>
          <a:lstStyle/>
          <a:p>
            <a:pPr algn="ctr"/>
            <a:r>
              <a:rPr lang="en-GB" dirty="0"/>
              <a:t>Recommendations</a:t>
            </a:r>
          </a:p>
        </p:txBody>
      </p:sp>
    </p:spTree>
    <p:extLst>
      <p:ext uri="{BB962C8B-B14F-4D97-AF65-F5344CB8AC3E}">
        <p14:creationId xmlns:p14="http://schemas.microsoft.com/office/powerpoint/2010/main" val="4215967444"/>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Pilot 0f 10 cases in Adults within NHSCT</a:t>
            </a:r>
          </a:p>
          <a:p>
            <a:r>
              <a:rPr lang="en-GB" dirty="0"/>
              <a:t>Age range 18-94</a:t>
            </a:r>
          </a:p>
          <a:p>
            <a:r>
              <a:rPr lang="en-GB" dirty="0"/>
              <a:t>3 family plans developed</a:t>
            </a:r>
          </a:p>
          <a:p>
            <a:r>
              <a:rPr lang="en-GB" dirty="0"/>
              <a:t>1 conference facilitated</a:t>
            </a:r>
          </a:p>
          <a:p>
            <a:r>
              <a:rPr lang="en-GB" dirty="0"/>
              <a:t>Case example – alternative response to formal safeguarding processes</a:t>
            </a:r>
          </a:p>
          <a:p>
            <a:r>
              <a:rPr lang="en-GB" dirty="0"/>
              <a:t>Future plans!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3" name="Title 2"/>
          <p:cNvSpPr>
            <a:spLocks noGrp="1"/>
          </p:cNvSpPr>
          <p:nvPr>
            <p:ph type="title"/>
          </p:nvPr>
        </p:nvSpPr>
        <p:spPr/>
        <p:txBody>
          <a:bodyPr/>
          <a:lstStyle/>
          <a:p>
            <a:pPr algn="ctr"/>
            <a:r>
              <a:rPr lang="en-GB" dirty="0"/>
              <a:t>Current/Next Steps</a:t>
            </a:r>
          </a:p>
        </p:txBody>
      </p:sp>
    </p:spTree>
    <p:extLst>
      <p:ext uri="{BB962C8B-B14F-4D97-AF65-F5344CB8AC3E}">
        <p14:creationId xmlns:p14="http://schemas.microsoft.com/office/powerpoint/2010/main" val="57010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764704"/>
            <a:ext cx="3481561" cy="41044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788720"/>
            <a:ext cx="3720801" cy="55926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42016398"/>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4400" dirty="0"/>
              <a:t>Background in Practice</a:t>
            </a:r>
          </a:p>
          <a:p>
            <a:r>
              <a:rPr lang="en-GB" sz="4400" dirty="0"/>
              <a:t>Current Role</a:t>
            </a:r>
          </a:p>
          <a:p>
            <a:r>
              <a:rPr lang="en-GB" sz="4400" dirty="0"/>
              <a:t>Rationale for literature review</a:t>
            </a:r>
          </a:p>
          <a:p>
            <a:r>
              <a:rPr lang="en-GB" sz="4400" dirty="0"/>
              <a:t>Final question for research</a:t>
            </a:r>
          </a:p>
        </p:txBody>
      </p:sp>
      <p:sp>
        <p:nvSpPr>
          <p:cNvPr id="2" name="Title 1"/>
          <p:cNvSpPr>
            <a:spLocks noGrp="1"/>
          </p:cNvSpPr>
          <p:nvPr>
            <p:ph type="title"/>
          </p:nvPr>
        </p:nvSpPr>
        <p:spPr/>
        <p:txBody>
          <a:bodyPr>
            <a:normAutofit/>
          </a:bodyPr>
          <a:lstStyle/>
          <a:p>
            <a:pPr algn="ctr"/>
            <a:r>
              <a:rPr lang="en-GB" sz="5400" dirty="0"/>
              <a:t>Context of Question</a:t>
            </a:r>
          </a:p>
        </p:txBody>
      </p:sp>
    </p:spTree>
    <p:extLst>
      <p:ext uri="{BB962C8B-B14F-4D97-AF65-F5344CB8AC3E}">
        <p14:creationId xmlns:p14="http://schemas.microsoft.com/office/powerpoint/2010/main" val="20511291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40768"/>
            <a:ext cx="8229600" cy="4389120"/>
          </a:xfrm>
        </p:spPr>
        <p:txBody>
          <a:bodyPr>
            <a:normAutofit fontScale="92500"/>
          </a:bodyPr>
          <a:lstStyle/>
          <a:p>
            <a:r>
              <a:rPr lang="en-GB" dirty="0"/>
              <a:t>Common themes emerging from the studies is the need to recognise the value of empowerment, awareness raising and alternative approaches across the full spectrum of adult safeguarding</a:t>
            </a:r>
          </a:p>
          <a:p>
            <a:r>
              <a:rPr lang="en-GB" dirty="0"/>
              <a:t>There is a lack of completed research on the effectiveness of Family Group Conferencing or other family based models within Adult Safeguarding</a:t>
            </a:r>
          </a:p>
          <a:p>
            <a:r>
              <a:rPr lang="en-GB" dirty="0"/>
              <a:t>There is a willingness and an opportunity to consider restorative, family based approaches within safeguarding older people’s services</a:t>
            </a:r>
          </a:p>
        </p:txBody>
      </p:sp>
      <p:sp>
        <p:nvSpPr>
          <p:cNvPr id="2" name="Title 1"/>
          <p:cNvSpPr>
            <a:spLocks noGrp="1"/>
          </p:cNvSpPr>
          <p:nvPr>
            <p:ph type="title"/>
          </p:nvPr>
        </p:nvSpPr>
        <p:spPr/>
        <p:txBody>
          <a:bodyPr>
            <a:normAutofit fontScale="90000"/>
          </a:bodyPr>
          <a:lstStyle/>
          <a:p>
            <a:r>
              <a:rPr lang="en-GB" dirty="0"/>
              <a:t> Messages from Literature Review</a:t>
            </a:r>
          </a:p>
        </p:txBody>
      </p:sp>
    </p:spTree>
    <p:extLst>
      <p:ext uri="{BB962C8B-B14F-4D97-AF65-F5344CB8AC3E}">
        <p14:creationId xmlns:p14="http://schemas.microsoft.com/office/powerpoint/2010/main" val="1211946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GB" b="1" i="1" dirty="0"/>
              <a:t>Primary Objective</a:t>
            </a:r>
            <a:r>
              <a:rPr lang="en-GB" dirty="0"/>
              <a:t> </a:t>
            </a:r>
          </a:p>
          <a:p>
            <a:r>
              <a:rPr lang="en-GB" dirty="0"/>
              <a:t>The primary objective of the research was to capture staff knowledge, experiences and views on restorative approaches to support families following formal processes within safeguarding older people. </a:t>
            </a:r>
          </a:p>
          <a:p>
            <a:pPr marL="0" indent="0">
              <a:buNone/>
            </a:pPr>
            <a:r>
              <a:rPr lang="en-GB" b="1" i="1" dirty="0"/>
              <a:t>Secondary Objective</a:t>
            </a:r>
            <a:endParaRPr lang="en-GB" dirty="0"/>
          </a:p>
          <a:p>
            <a:r>
              <a:rPr lang="en-GB" dirty="0"/>
              <a:t>A secondary benefit of the research was to generate knowledge and explore new and innovative ideas in family work within safeguarding older people and to capture any potential challenges to the implementation of these.</a:t>
            </a:r>
          </a:p>
          <a:p>
            <a:pPr marL="0" indent="0">
              <a:buNone/>
            </a:pPr>
            <a:endParaRPr lang="en-GB" dirty="0"/>
          </a:p>
        </p:txBody>
      </p:sp>
      <p:sp>
        <p:nvSpPr>
          <p:cNvPr id="2" name="Title 1"/>
          <p:cNvSpPr>
            <a:spLocks noGrp="1"/>
          </p:cNvSpPr>
          <p:nvPr>
            <p:ph type="title"/>
          </p:nvPr>
        </p:nvSpPr>
        <p:spPr/>
        <p:txBody>
          <a:bodyPr/>
          <a:lstStyle/>
          <a:p>
            <a:pPr algn="ctr"/>
            <a:r>
              <a:rPr lang="en-GB" dirty="0"/>
              <a:t>Objectives</a:t>
            </a:r>
          </a:p>
        </p:txBody>
      </p:sp>
    </p:spTree>
    <p:extLst>
      <p:ext uri="{BB962C8B-B14F-4D97-AF65-F5344CB8AC3E}">
        <p14:creationId xmlns:p14="http://schemas.microsoft.com/office/powerpoint/2010/main" val="5128231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a:p>
            <a:r>
              <a:rPr lang="en-GB" dirty="0"/>
              <a:t>Why Qualitative?</a:t>
            </a:r>
          </a:p>
          <a:p>
            <a:r>
              <a:rPr lang="en-GB" dirty="0"/>
              <a:t>Why Focus Groups?</a:t>
            </a:r>
          </a:p>
          <a:p>
            <a:r>
              <a:rPr lang="en-GB" dirty="0"/>
              <a:t>Why Northern Trust &amp;</a:t>
            </a:r>
          </a:p>
          <a:p>
            <a:pPr marL="0" indent="0">
              <a:buNone/>
            </a:pPr>
            <a:r>
              <a:rPr lang="en-GB" dirty="0"/>
              <a:t>    Women’s Aid?</a:t>
            </a:r>
          </a:p>
          <a:p>
            <a:r>
              <a:rPr lang="en-GB" dirty="0"/>
              <a:t>Ethical Approval</a:t>
            </a:r>
          </a:p>
          <a:p>
            <a:pPr marL="0" indent="0">
              <a:buNone/>
            </a:pPr>
            <a:endParaRPr lang="en-GB" dirty="0"/>
          </a:p>
        </p:txBody>
      </p:sp>
      <p:sp>
        <p:nvSpPr>
          <p:cNvPr id="2" name="Title 1"/>
          <p:cNvSpPr>
            <a:spLocks noGrp="1"/>
          </p:cNvSpPr>
          <p:nvPr>
            <p:ph type="title"/>
          </p:nvPr>
        </p:nvSpPr>
        <p:spPr/>
        <p:txBody>
          <a:bodyPr/>
          <a:lstStyle/>
          <a:p>
            <a:pPr algn="ctr"/>
            <a:r>
              <a:rPr lang="en-GB" dirty="0"/>
              <a:t>Methodology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772816"/>
            <a:ext cx="4114800"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8908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07015440"/>
              </p:ext>
            </p:extLst>
          </p:nvPr>
        </p:nvGraphicFramePr>
        <p:xfrm>
          <a:off x="539552" y="1268760"/>
          <a:ext cx="8136903" cy="4889204"/>
        </p:xfrm>
        <a:graphic>
          <a:graphicData uri="http://schemas.openxmlformats.org/drawingml/2006/table">
            <a:tbl>
              <a:tblPr firstRow="1" firstCol="1" bandRow="1">
                <a:tableStyleId>{5C22544A-7EE6-4342-B048-85BDC9FD1C3A}</a:tableStyleId>
              </a:tblPr>
              <a:tblGrid>
                <a:gridCol w="1618224">
                  <a:extLst>
                    <a:ext uri="{9D8B030D-6E8A-4147-A177-3AD203B41FA5}">
                      <a16:colId xmlns:a16="http://schemas.microsoft.com/office/drawing/2014/main" val="20000"/>
                    </a:ext>
                  </a:extLst>
                </a:gridCol>
                <a:gridCol w="2720518">
                  <a:extLst>
                    <a:ext uri="{9D8B030D-6E8A-4147-A177-3AD203B41FA5}">
                      <a16:colId xmlns:a16="http://schemas.microsoft.com/office/drawing/2014/main" val="20001"/>
                    </a:ext>
                  </a:extLst>
                </a:gridCol>
                <a:gridCol w="1247565">
                  <a:extLst>
                    <a:ext uri="{9D8B030D-6E8A-4147-A177-3AD203B41FA5}">
                      <a16:colId xmlns:a16="http://schemas.microsoft.com/office/drawing/2014/main" val="20002"/>
                    </a:ext>
                  </a:extLst>
                </a:gridCol>
                <a:gridCol w="1248445">
                  <a:extLst>
                    <a:ext uri="{9D8B030D-6E8A-4147-A177-3AD203B41FA5}">
                      <a16:colId xmlns:a16="http://schemas.microsoft.com/office/drawing/2014/main" val="20003"/>
                    </a:ext>
                  </a:extLst>
                </a:gridCol>
                <a:gridCol w="1302151">
                  <a:extLst>
                    <a:ext uri="{9D8B030D-6E8A-4147-A177-3AD203B41FA5}">
                      <a16:colId xmlns:a16="http://schemas.microsoft.com/office/drawing/2014/main" val="20004"/>
                    </a:ext>
                  </a:extLst>
                </a:gridCol>
              </a:tblGrid>
              <a:tr h="627062">
                <a:tc>
                  <a:txBody>
                    <a:bodyPr/>
                    <a:lstStyle/>
                    <a:p>
                      <a:pPr>
                        <a:lnSpc>
                          <a:spcPct val="115000"/>
                        </a:lnSpc>
                        <a:spcAft>
                          <a:spcPts val="0"/>
                        </a:spcAft>
                      </a:pPr>
                      <a:r>
                        <a:rPr lang="en-GB" sz="1600" dirty="0">
                          <a:effectLst/>
                          <a:latin typeface="Arial" pitchFamily="34" charset="0"/>
                          <a:cs typeface="Arial" pitchFamily="34" charset="0"/>
                        </a:rPr>
                        <a:t>Focus Group</a:t>
                      </a:r>
                    </a:p>
                    <a:p>
                      <a:pPr>
                        <a:lnSpc>
                          <a:spcPct val="115000"/>
                        </a:lnSpc>
                        <a:spcAft>
                          <a:spcPts val="0"/>
                        </a:spcAft>
                      </a:pPr>
                      <a:r>
                        <a:rPr lang="en-GB" sz="1600" dirty="0">
                          <a:effectLst/>
                          <a:latin typeface="Arial" pitchFamily="34" charset="0"/>
                          <a:cs typeface="Arial" pitchFamily="34" charset="0"/>
                        </a:rPr>
                        <a:t> </a:t>
                      </a:r>
                      <a:endParaRPr lang="en-GB" sz="1600" dirty="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a:effectLst/>
                          <a:latin typeface="Arial" pitchFamily="34" charset="0"/>
                          <a:cs typeface="Arial" pitchFamily="34" charset="0"/>
                        </a:rPr>
                        <a:t>Area of Practice</a:t>
                      </a:r>
                      <a:endParaRPr lang="en-GB" sz="160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a:effectLst/>
                          <a:latin typeface="Arial" pitchFamily="34" charset="0"/>
                          <a:cs typeface="Arial" pitchFamily="34" charset="0"/>
                        </a:rPr>
                        <a:t>Date</a:t>
                      </a:r>
                      <a:endParaRPr lang="en-GB" sz="160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a:effectLst/>
                          <a:latin typeface="Arial" pitchFamily="34" charset="0"/>
                          <a:cs typeface="Arial" pitchFamily="34" charset="0"/>
                        </a:rPr>
                        <a:t>Invited</a:t>
                      </a:r>
                      <a:endParaRPr lang="en-GB" sz="160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a:effectLst/>
                          <a:latin typeface="Arial" pitchFamily="34" charset="0"/>
                          <a:cs typeface="Arial" pitchFamily="34" charset="0"/>
                        </a:rPr>
                        <a:t>Attended</a:t>
                      </a:r>
                      <a:endParaRPr lang="en-GB" sz="1600">
                        <a:effectLst/>
                        <a:latin typeface="Arial" pitchFamily="34" charset="0"/>
                        <a:ea typeface="Calibri"/>
                        <a:cs typeface="Arial" pitchFamily="34" charset="0"/>
                      </a:endParaRPr>
                    </a:p>
                  </a:txBody>
                  <a:tcPr marL="58422" marR="58422" marT="0" marB="0"/>
                </a:tc>
                <a:extLst>
                  <a:ext uri="{0D108BD9-81ED-4DB2-BD59-A6C34878D82A}">
                    <a16:rowId xmlns:a16="http://schemas.microsoft.com/office/drawing/2014/main" val="10000"/>
                  </a:ext>
                </a:extLst>
              </a:tr>
              <a:tr h="418042">
                <a:tc>
                  <a:txBody>
                    <a:bodyPr/>
                    <a:lstStyle/>
                    <a:p>
                      <a:pPr>
                        <a:lnSpc>
                          <a:spcPct val="115000"/>
                        </a:lnSpc>
                        <a:spcAft>
                          <a:spcPts val="0"/>
                        </a:spcAft>
                      </a:pPr>
                      <a:r>
                        <a:rPr lang="en-GB" sz="1600" dirty="0">
                          <a:effectLst/>
                          <a:latin typeface="Arial" pitchFamily="34" charset="0"/>
                          <a:cs typeface="Arial" pitchFamily="34" charset="0"/>
                        </a:rPr>
                        <a:t>1</a:t>
                      </a:r>
                      <a:endParaRPr lang="en-GB" sz="1600" dirty="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a:effectLst/>
                          <a:latin typeface="Arial" pitchFamily="34" charset="0"/>
                          <a:cs typeface="Arial" pitchFamily="34" charset="0"/>
                        </a:rPr>
                        <a:t>Learning and Development</a:t>
                      </a:r>
                      <a:endParaRPr lang="en-GB" sz="160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a:effectLst/>
                          <a:latin typeface="Arial" pitchFamily="34" charset="0"/>
                          <a:cs typeface="Arial" pitchFamily="34" charset="0"/>
                        </a:rPr>
                        <a:t>23.5.17</a:t>
                      </a:r>
                      <a:endParaRPr lang="en-GB" sz="160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a:effectLst/>
                          <a:latin typeface="Arial" pitchFamily="34" charset="0"/>
                          <a:cs typeface="Arial" pitchFamily="34" charset="0"/>
                        </a:rPr>
                        <a:t>5</a:t>
                      </a:r>
                      <a:endParaRPr lang="en-GB" sz="160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a:effectLst/>
                          <a:latin typeface="Arial" pitchFamily="34" charset="0"/>
                          <a:cs typeface="Arial" pitchFamily="34" charset="0"/>
                        </a:rPr>
                        <a:t>3</a:t>
                      </a:r>
                      <a:endParaRPr lang="en-GB" sz="1600">
                        <a:effectLst/>
                        <a:latin typeface="Arial" pitchFamily="34" charset="0"/>
                        <a:ea typeface="Calibri"/>
                        <a:cs typeface="Arial" pitchFamily="34" charset="0"/>
                      </a:endParaRPr>
                    </a:p>
                  </a:txBody>
                  <a:tcPr marL="58422" marR="58422" marT="0" marB="0"/>
                </a:tc>
                <a:extLst>
                  <a:ext uri="{0D108BD9-81ED-4DB2-BD59-A6C34878D82A}">
                    <a16:rowId xmlns:a16="http://schemas.microsoft.com/office/drawing/2014/main" val="10001"/>
                  </a:ext>
                </a:extLst>
              </a:tr>
              <a:tr h="627062">
                <a:tc>
                  <a:txBody>
                    <a:bodyPr/>
                    <a:lstStyle/>
                    <a:p>
                      <a:pPr>
                        <a:lnSpc>
                          <a:spcPct val="115000"/>
                        </a:lnSpc>
                        <a:spcAft>
                          <a:spcPts val="0"/>
                        </a:spcAft>
                      </a:pPr>
                      <a:r>
                        <a:rPr lang="en-GB" sz="1600" dirty="0">
                          <a:effectLst/>
                          <a:latin typeface="Arial" pitchFamily="34" charset="0"/>
                          <a:cs typeface="Arial" pitchFamily="34" charset="0"/>
                        </a:rPr>
                        <a:t>2</a:t>
                      </a:r>
                      <a:endParaRPr lang="en-GB" sz="1600" dirty="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dirty="0">
                          <a:effectLst/>
                          <a:latin typeface="Arial" pitchFamily="34" charset="0"/>
                          <a:cs typeface="Arial" pitchFamily="34" charset="0"/>
                        </a:rPr>
                        <a:t>Adult Safeguarding and Family Group Conferencing</a:t>
                      </a:r>
                      <a:endParaRPr lang="en-GB" sz="1600" dirty="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a:effectLst/>
                          <a:latin typeface="Arial" pitchFamily="34" charset="0"/>
                          <a:cs typeface="Arial" pitchFamily="34" charset="0"/>
                        </a:rPr>
                        <a:t>16.6.17</a:t>
                      </a:r>
                      <a:endParaRPr lang="en-GB" sz="160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a:effectLst/>
                          <a:latin typeface="Arial" pitchFamily="34" charset="0"/>
                          <a:cs typeface="Arial" pitchFamily="34" charset="0"/>
                        </a:rPr>
                        <a:t>6</a:t>
                      </a:r>
                      <a:endParaRPr lang="en-GB" sz="160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a:effectLst/>
                          <a:latin typeface="Arial" pitchFamily="34" charset="0"/>
                          <a:cs typeface="Arial" pitchFamily="34" charset="0"/>
                        </a:rPr>
                        <a:t>5</a:t>
                      </a:r>
                      <a:endParaRPr lang="en-GB" sz="1600">
                        <a:effectLst/>
                        <a:latin typeface="Arial" pitchFamily="34" charset="0"/>
                        <a:ea typeface="Calibri"/>
                        <a:cs typeface="Arial" pitchFamily="34" charset="0"/>
                      </a:endParaRPr>
                    </a:p>
                  </a:txBody>
                  <a:tcPr marL="58422" marR="58422" marT="0" marB="0"/>
                </a:tc>
                <a:extLst>
                  <a:ext uri="{0D108BD9-81ED-4DB2-BD59-A6C34878D82A}">
                    <a16:rowId xmlns:a16="http://schemas.microsoft.com/office/drawing/2014/main" val="10002"/>
                  </a:ext>
                </a:extLst>
              </a:tr>
              <a:tr h="418042">
                <a:tc>
                  <a:txBody>
                    <a:bodyPr/>
                    <a:lstStyle/>
                    <a:p>
                      <a:pPr>
                        <a:lnSpc>
                          <a:spcPct val="115000"/>
                        </a:lnSpc>
                        <a:spcAft>
                          <a:spcPts val="0"/>
                        </a:spcAft>
                      </a:pPr>
                      <a:r>
                        <a:rPr lang="en-GB" sz="1600">
                          <a:effectLst/>
                          <a:latin typeface="Arial" pitchFamily="34" charset="0"/>
                          <a:cs typeface="Arial" pitchFamily="34" charset="0"/>
                        </a:rPr>
                        <a:t>3</a:t>
                      </a:r>
                      <a:endParaRPr lang="en-GB" sz="160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dirty="0">
                          <a:effectLst/>
                          <a:latin typeface="Arial" pitchFamily="34" charset="0"/>
                          <a:cs typeface="Arial" pitchFamily="34" charset="0"/>
                        </a:rPr>
                        <a:t>Women’s Aid 1</a:t>
                      </a:r>
                    </a:p>
                    <a:p>
                      <a:pPr>
                        <a:lnSpc>
                          <a:spcPct val="115000"/>
                        </a:lnSpc>
                        <a:spcAft>
                          <a:spcPts val="0"/>
                        </a:spcAft>
                      </a:pPr>
                      <a:r>
                        <a:rPr lang="en-GB" sz="1600" dirty="0">
                          <a:effectLst/>
                          <a:latin typeface="Arial" pitchFamily="34" charset="0"/>
                          <a:cs typeface="Arial" pitchFamily="34" charset="0"/>
                        </a:rPr>
                        <a:t> </a:t>
                      </a:r>
                      <a:endParaRPr lang="en-GB" sz="1600" dirty="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a:effectLst/>
                          <a:latin typeface="Arial" pitchFamily="34" charset="0"/>
                          <a:cs typeface="Arial" pitchFamily="34" charset="0"/>
                        </a:rPr>
                        <a:t>20.6.17</a:t>
                      </a:r>
                      <a:endParaRPr lang="en-GB" sz="160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a:effectLst/>
                          <a:latin typeface="Arial" pitchFamily="34" charset="0"/>
                          <a:cs typeface="Arial" pitchFamily="34" charset="0"/>
                        </a:rPr>
                        <a:t>4</a:t>
                      </a:r>
                      <a:endParaRPr lang="en-GB" sz="160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a:effectLst/>
                          <a:latin typeface="Arial" pitchFamily="34" charset="0"/>
                          <a:cs typeface="Arial" pitchFamily="34" charset="0"/>
                        </a:rPr>
                        <a:t>2</a:t>
                      </a:r>
                      <a:endParaRPr lang="en-GB" sz="1600">
                        <a:effectLst/>
                        <a:latin typeface="Arial" pitchFamily="34" charset="0"/>
                        <a:ea typeface="Calibri"/>
                        <a:cs typeface="Arial" pitchFamily="34" charset="0"/>
                      </a:endParaRPr>
                    </a:p>
                  </a:txBody>
                  <a:tcPr marL="58422" marR="58422" marT="0" marB="0"/>
                </a:tc>
                <a:extLst>
                  <a:ext uri="{0D108BD9-81ED-4DB2-BD59-A6C34878D82A}">
                    <a16:rowId xmlns:a16="http://schemas.microsoft.com/office/drawing/2014/main" val="10003"/>
                  </a:ext>
                </a:extLst>
              </a:tr>
              <a:tr h="418042">
                <a:tc>
                  <a:txBody>
                    <a:bodyPr/>
                    <a:lstStyle/>
                    <a:p>
                      <a:pPr>
                        <a:lnSpc>
                          <a:spcPct val="115000"/>
                        </a:lnSpc>
                        <a:spcAft>
                          <a:spcPts val="0"/>
                        </a:spcAft>
                      </a:pPr>
                      <a:r>
                        <a:rPr lang="en-GB" sz="1600">
                          <a:effectLst/>
                          <a:latin typeface="Arial" pitchFamily="34" charset="0"/>
                          <a:cs typeface="Arial" pitchFamily="34" charset="0"/>
                        </a:rPr>
                        <a:t>4</a:t>
                      </a:r>
                      <a:endParaRPr lang="en-GB" sz="160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dirty="0">
                          <a:effectLst/>
                          <a:latin typeface="Arial" pitchFamily="34" charset="0"/>
                          <a:cs typeface="Arial" pitchFamily="34" charset="0"/>
                        </a:rPr>
                        <a:t>Women’s Aid 2</a:t>
                      </a:r>
                    </a:p>
                    <a:p>
                      <a:pPr>
                        <a:lnSpc>
                          <a:spcPct val="115000"/>
                        </a:lnSpc>
                        <a:spcAft>
                          <a:spcPts val="0"/>
                        </a:spcAft>
                      </a:pPr>
                      <a:r>
                        <a:rPr lang="en-GB" sz="1600" dirty="0">
                          <a:effectLst/>
                          <a:latin typeface="Arial" pitchFamily="34" charset="0"/>
                          <a:cs typeface="Arial" pitchFamily="34" charset="0"/>
                        </a:rPr>
                        <a:t> </a:t>
                      </a:r>
                      <a:endParaRPr lang="en-GB" sz="1600" dirty="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a:effectLst/>
                          <a:latin typeface="Arial" pitchFamily="34" charset="0"/>
                          <a:cs typeface="Arial" pitchFamily="34" charset="0"/>
                        </a:rPr>
                        <a:t>27.6.17</a:t>
                      </a:r>
                      <a:endParaRPr lang="en-GB" sz="160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a:effectLst/>
                          <a:latin typeface="Arial" pitchFamily="34" charset="0"/>
                          <a:cs typeface="Arial" pitchFamily="34" charset="0"/>
                        </a:rPr>
                        <a:t>2</a:t>
                      </a:r>
                      <a:endParaRPr lang="en-GB" sz="160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dirty="0">
                          <a:effectLst/>
                          <a:latin typeface="Arial" pitchFamily="34" charset="0"/>
                          <a:cs typeface="Arial" pitchFamily="34" charset="0"/>
                        </a:rPr>
                        <a:t>2</a:t>
                      </a:r>
                      <a:endParaRPr lang="en-GB" sz="1600" dirty="0">
                        <a:effectLst/>
                        <a:latin typeface="Arial" pitchFamily="34" charset="0"/>
                        <a:ea typeface="Calibri"/>
                        <a:cs typeface="Arial" pitchFamily="34" charset="0"/>
                      </a:endParaRPr>
                    </a:p>
                  </a:txBody>
                  <a:tcPr marL="58422" marR="58422" marT="0" marB="0"/>
                </a:tc>
                <a:extLst>
                  <a:ext uri="{0D108BD9-81ED-4DB2-BD59-A6C34878D82A}">
                    <a16:rowId xmlns:a16="http://schemas.microsoft.com/office/drawing/2014/main" val="10004"/>
                  </a:ext>
                </a:extLst>
              </a:tr>
              <a:tr h="418042">
                <a:tc>
                  <a:txBody>
                    <a:bodyPr/>
                    <a:lstStyle/>
                    <a:p>
                      <a:pPr>
                        <a:lnSpc>
                          <a:spcPct val="115000"/>
                        </a:lnSpc>
                        <a:spcAft>
                          <a:spcPts val="0"/>
                        </a:spcAft>
                      </a:pPr>
                      <a:r>
                        <a:rPr lang="en-GB" sz="1600">
                          <a:effectLst/>
                          <a:latin typeface="Arial" pitchFamily="34" charset="0"/>
                          <a:cs typeface="Arial" pitchFamily="34" charset="0"/>
                        </a:rPr>
                        <a:t>5</a:t>
                      </a:r>
                      <a:endParaRPr lang="en-GB" sz="160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dirty="0">
                          <a:effectLst/>
                          <a:latin typeface="Arial" pitchFamily="34" charset="0"/>
                          <a:cs typeface="Arial" pitchFamily="34" charset="0"/>
                        </a:rPr>
                        <a:t>Community Care Team 1</a:t>
                      </a:r>
                      <a:endParaRPr lang="en-GB" sz="1600" dirty="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a:effectLst/>
                          <a:latin typeface="Arial" pitchFamily="34" charset="0"/>
                          <a:cs typeface="Arial" pitchFamily="34" charset="0"/>
                        </a:rPr>
                        <a:t>29.6.17</a:t>
                      </a:r>
                      <a:endParaRPr lang="en-GB" sz="160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a:effectLst/>
                          <a:latin typeface="Arial" pitchFamily="34" charset="0"/>
                          <a:cs typeface="Arial" pitchFamily="34" charset="0"/>
                        </a:rPr>
                        <a:t>5</a:t>
                      </a:r>
                      <a:endParaRPr lang="en-GB" sz="160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a:effectLst/>
                          <a:latin typeface="Arial" pitchFamily="34" charset="0"/>
                          <a:cs typeface="Arial" pitchFamily="34" charset="0"/>
                        </a:rPr>
                        <a:t>5</a:t>
                      </a:r>
                      <a:endParaRPr lang="en-GB" sz="1600">
                        <a:effectLst/>
                        <a:latin typeface="Arial" pitchFamily="34" charset="0"/>
                        <a:ea typeface="Calibri"/>
                        <a:cs typeface="Arial" pitchFamily="34" charset="0"/>
                      </a:endParaRPr>
                    </a:p>
                  </a:txBody>
                  <a:tcPr marL="58422" marR="58422" marT="0" marB="0"/>
                </a:tc>
                <a:extLst>
                  <a:ext uri="{0D108BD9-81ED-4DB2-BD59-A6C34878D82A}">
                    <a16:rowId xmlns:a16="http://schemas.microsoft.com/office/drawing/2014/main" val="10005"/>
                  </a:ext>
                </a:extLst>
              </a:tr>
              <a:tr h="418042">
                <a:tc>
                  <a:txBody>
                    <a:bodyPr/>
                    <a:lstStyle/>
                    <a:p>
                      <a:pPr>
                        <a:lnSpc>
                          <a:spcPct val="115000"/>
                        </a:lnSpc>
                        <a:spcAft>
                          <a:spcPts val="0"/>
                        </a:spcAft>
                      </a:pPr>
                      <a:r>
                        <a:rPr lang="en-GB" sz="1600">
                          <a:effectLst/>
                          <a:latin typeface="Arial" pitchFamily="34" charset="0"/>
                          <a:cs typeface="Arial" pitchFamily="34" charset="0"/>
                        </a:rPr>
                        <a:t>6</a:t>
                      </a:r>
                      <a:endParaRPr lang="en-GB" sz="160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dirty="0">
                          <a:effectLst/>
                          <a:latin typeface="Arial" pitchFamily="34" charset="0"/>
                          <a:cs typeface="Arial" pitchFamily="34" charset="0"/>
                        </a:rPr>
                        <a:t>Mental Health Team for Older People</a:t>
                      </a:r>
                      <a:endParaRPr lang="en-GB" sz="1600" dirty="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a:effectLst/>
                          <a:latin typeface="Arial" pitchFamily="34" charset="0"/>
                          <a:cs typeface="Arial" pitchFamily="34" charset="0"/>
                        </a:rPr>
                        <a:t>4.7.17</a:t>
                      </a:r>
                      <a:endParaRPr lang="en-GB" sz="160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a:effectLst/>
                          <a:latin typeface="Arial" pitchFamily="34" charset="0"/>
                          <a:cs typeface="Arial" pitchFamily="34" charset="0"/>
                        </a:rPr>
                        <a:t>8</a:t>
                      </a:r>
                      <a:endParaRPr lang="en-GB" sz="160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a:effectLst/>
                          <a:latin typeface="Arial" pitchFamily="34" charset="0"/>
                          <a:cs typeface="Arial" pitchFamily="34" charset="0"/>
                        </a:rPr>
                        <a:t>6</a:t>
                      </a:r>
                      <a:endParaRPr lang="en-GB" sz="1600">
                        <a:effectLst/>
                        <a:latin typeface="Arial" pitchFamily="34" charset="0"/>
                        <a:ea typeface="Calibri"/>
                        <a:cs typeface="Arial" pitchFamily="34" charset="0"/>
                      </a:endParaRPr>
                    </a:p>
                  </a:txBody>
                  <a:tcPr marL="58422" marR="58422" marT="0" marB="0"/>
                </a:tc>
                <a:extLst>
                  <a:ext uri="{0D108BD9-81ED-4DB2-BD59-A6C34878D82A}">
                    <a16:rowId xmlns:a16="http://schemas.microsoft.com/office/drawing/2014/main" val="10006"/>
                  </a:ext>
                </a:extLst>
              </a:tr>
              <a:tr h="418042">
                <a:tc>
                  <a:txBody>
                    <a:bodyPr/>
                    <a:lstStyle/>
                    <a:p>
                      <a:pPr>
                        <a:lnSpc>
                          <a:spcPct val="115000"/>
                        </a:lnSpc>
                        <a:spcAft>
                          <a:spcPts val="0"/>
                        </a:spcAft>
                      </a:pPr>
                      <a:r>
                        <a:rPr lang="en-GB" sz="1600">
                          <a:effectLst/>
                          <a:latin typeface="Arial" pitchFamily="34" charset="0"/>
                          <a:cs typeface="Arial" pitchFamily="34" charset="0"/>
                        </a:rPr>
                        <a:t>7</a:t>
                      </a:r>
                      <a:endParaRPr lang="en-GB" sz="160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dirty="0">
                          <a:effectLst/>
                          <a:latin typeface="Arial" pitchFamily="34" charset="0"/>
                          <a:cs typeface="Arial" pitchFamily="34" charset="0"/>
                        </a:rPr>
                        <a:t>Community Care Team 2 </a:t>
                      </a:r>
                      <a:endParaRPr lang="en-GB" sz="1600" dirty="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dirty="0">
                          <a:effectLst/>
                          <a:latin typeface="Arial" pitchFamily="34" charset="0"/>
                          <a:cs typeface="Arial" pitchFamily="34" charset="0"/>
                        </a:rPr>
                        <a:t>5.7.17</a:t>
                      </a:r>
                      <a:endParaRPr lang="en-GB" sz="1600" dirty="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a:effectLst/>
                          <a:latin typeface="Arial" pitchFamily="34" charset="0"/>
                          <a:cs typeface="Arial" pitchFamily="34" charset="0"/>
                        </a:rPr>
                        <a:t>6</a:t>
                      </a:r>
                      <a:endParaRPr lang="en-GB" sz="160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a:effectLst/>
                          <a:latin typeface="Arial" pitchFamily="34" charset="0"/>
                          <a:cs typeface="Arial" pitchFamily="34" charset="0"/>
                        </a:rPr>
                        <a:t>4</a:t>
                      </a:r>
                      <a:endParaRPr lang="en-GB" sz="1600">
                        <a:effectLst/>
                        <a:latin typeface="Arial" pitchFamily="34" charset="0"/>
                        <a:ea typeface="Calibri"/>
                        <a:cs typeface="Arial" pitchFamily="34" charset="0"/>
                      </a:endParaRPr>
                    </a:p>
                  </a:txBody>
                  <a:tcPr marL="58422" marR="58422" marT="0" marB="0"/>
                </a:tc>
                <a:extLst>
                  <a:ext uri="{0D108BD9-81ED-4DB2-BD59-A6C34878D82A}">
                    <a16:rowId xmlns:a16="http://schemas.microsoft.com/office/drawing/2014/main" val="10007"/>
                  </a:ext>
                </a:extLst>
              </a:tr>
              <a:tr h="209021">
                <a:tc>
                  <a:txBody>
                    <a:bodyPr/>
                    <a:lstStyle/>
                    <a:p>
                      <a:pPr>
                        <a:lnSpc>
                          <a:spcPct val="115000"/>
                        </a:lnSpc>
                        <a:spcAft>
                          <a:spcPts val="0"/>
                        </a:spcAft>
                      </a:pPr>
                      <a:r>
                        <a:rPr lang="en-GB" sz="1600">
                          <a:effectLst/>
                          <a:latin typeface="Arial" pitchFamily="34" charset="0"/>
                          <a:cs typeface="Arial" pitchFamily="34" charset="0"/>
                        </a:rPr>
                        <a:t>8</a:t>
                      </a:r>
                      <a:endParaRPr lang="en-GB" sz="160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a:effectLst/>
                          <a:latin typeface="Arial" pitchFamily="34" charset="0"/>
                          <a:cs typeface="Arial" pitchFamily="34" charset="0"/>
                        </a:rPr>
                        <a:t>Hospital Social Work</a:t>
                      </a:r>
                      <a:endParaRPr lang="en-GB" sz="160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dirty="0">
                          <a:effectLst/>
                          <a:latin typeface="Arial" pitchFamily="34" charset="0"/>
                          <a:cs typeface="Arial" pitchFamily="34" charset="0"/>
                        </a:rPr>
                        <a:t>5.7.17</a:t>
                      </a:r>
                      <a:endParaRPr lang="en-GB" sz="1600" dirty="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dirty="0">
                          <a:effectLst/>
                          <a:latin typeface="Arial" pitchFamily="34" charset="0"/>
                          <a:cs typeface="Arial" pitchFamily="34" charset="0"/>
                        </a:rPr>
                        <a:t>7</a:t>
                      </a:r>
                      <a:endParaRPr lang="en-GB" sz="1600" dirty="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dirty="0">
                          <a:effectLst/>
                          <a:latin typeface="Arial" pitchFamily="34" charset="0"/>
                          <a:cs typeface="Arial" pitchFamily="34" charset="0"/>
                        </a:rPr>
                        <a:t>5</a:t>
                      </a:r>
                      <a:endParaRPr lang="en-GB" sz="1600" dirty="0">
                        <a:effectLst/>
                        <a:latin typeface="Arial" pitchFamily="34" charset="0"/>
                        <a:ea typeface="Calibri"/>
                        <a:cs typeface="Arial" pitchFamily="34" charset="0"/>
                      </a:endParaRPr>
                    </a:p>
                  </a:txBody>
                  <a:tcPr marL="58422" marR="58422" marT="0" marB="0"/>
                </a:tc>
                <a:extLst>
                  <a:ext uri="{0D108BD9-81ED-4DB2-BD59-A6C34878D82A}">
                    <a16:rowId xmlns:a16="http://schemas.microsoft.com/office/drawing/2014/main" val="10008"/>
                  </a:ext>
                </a:extLst>
              </a:tr>
              <a:tr h="418042">
                <a:tc>
                  <a:txBody>
                    <a:bodyPr/>
                    <a:lstStyle/>
                    <a:p>
                      <a:pPr>
                        <a:lnSpc>
                          <a:spcPct val="115000"/>
                        </a:lnSpc>
                        <a:spcAft>
                          <a:spcPts val="0"/>
                        </a:spcAft>
                      </a:pPr>
                      <a:r>
                        <a:rPr lang="en-GB" sz="1600">
                          <a:effectLst/>
                          <a:latin typeface="Arial" pitchFamily="34" charset="0"/>
                          <a:cs typeface="Arial" pitchFamily="34" charset="0"/>
                        </a:rPr>
                        <a:t>9</a:t>
                      </a:r>
                      <a:endParaRPr lang="en-GB" sz="160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dirty="0">
                          <a:effectLst/>
                          <a:latin typeface="Arial" pitchFamily="34" charset="0"/>
                          <a:cs typeface="Arial" pitchFamily="34" charset="0"/>
                        </a:rPr>
                        <a:t>Learning Disability Team</a:t>
                      </a:r>
                      <a:endParaRPr lang="en-GB" sz="1600" dirty="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a:effectLst/>
                          <a:latin typeface="Arial" pitchFamily="34" charset="0"/>
                          <a:cs typeface="Arial" pitchFamily="34" charset="0"/>
                        </a:rPr>
                        <a:t>20.7.17</a:t>
                      </a:r>
                      <a:endParaRPr lang="en-GB" sz="160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dirty="0">
                          <a:effectLst/>
                          <a:latin typeface="Arial" pitchFamily="34" charset="0"/>
                          <a:cs typeface="Arial" pitchFamily="34" charset="0"/>
                        </a:rPr>
                        <a:t>6</a:t>
                      </a:r>
                      <a:endParaRPr lang="en-GB" sz="1600" dirty="0">
                        <a:effectLst/>
                        <a:latin typeface="Arial" pitchFamily="34" charset="0"/>
                        <a:ea typeface="Calibri"/>
                        <a:cs typeface="Arial" pitchFamily="34" charset="0"/>
                      </a:endParaRPr>
                    </a:p>
                  </a:txBody>
                  <a:tcPr marL="58422" marR="58422" marT="0" marB="0"/>
                </a:tc>
                <a:tc>
                  <a:txBody>
                    <a:bodyPr/>
                    <a:lstStyle/>
                    <a:p>
                      <a:pPr>
                        <a:lnSpc>
                          <a:spcPct val="115000"/>
                        </a:lnSpc>
                        <a:spcAft>
                          <a:spcPts val="0"/>
                        </a:spcAft>
                      </a:pPr>
                      <a:r>
                        <a:rPr lang="en-GB" sz="1600" dirty="0">
                          <a:effectLst/>
                          <a:latin typeface="Arial" pitchFamily="34" charset="0"/>
                          <a:cs typeface="Arial" pitchFamily="34" charset="0"/>
                        </a:rPr>
                        <a:t>5</a:t>
                      </a:r>
                      <a:endParaRPr lang="en-GB" sz="1600" dirty="0">
                        <a:effectLst/>
                        <a:latin typeface="Arial" pitchFamily="34" charset="0"/>
                        <a:ea typeface="Calibri"/>
                        <a:cs typeface="Arial" pitchFamily="34" charset="0"/>
                      </a:endParaRPr>
                    </a:p>
                  </a:txBody>
                  <a:tcPr marL="58422" marR="58422" marT="0" marB="0"/>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a:xfrm>
            <a:off x="467544" y="188640"/>
            <a:ext cx="8229600" cy="1143000"/>
          </a:xfrm>
        </p:spPr>
        <p:txBody>
          <a:bodyPr/>
          <a:lstStyle/>
          <a:p>
            <a:pPr algn="ctr"/>
            <a:r>
              <a:rPr lang="en-GB" dirty="0"/>
              <a:t>Focus Groups</a:t>
            </a:r>
          </a:p>
        </p:txBody>
      </p:sp>
    </p:spTree>
    <p:extLst>
      <p:ext uri="{BB962C8B-B14F-4D97-AF65-F5344CB8AC3E}">
        <p14:creationId xmlns:p14="http://schemas.microsoft.com/office/powerpoint/2010/main" val="1352572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3600" dirty="0"/>
              <a:t>Challenges around recruitment of participants</a:t>
            </a:r>
          </a:p>
          <a:p>
            <a:r>
              <a:rPr lang="en-GB" sz="3600" dirty="0"/>
              <a:t>Developing the Questions</a:t>
            </a:r>
          </a:p>
          <a:p>
            <a:r>
              <a:rPr lang="en-GB" sz="3600" dirty="0"/>
              <a:t>Managing the Process</a:t>
            </a:r>
          </a:p>
          <a:p>
            <a:r>
              <a:rPr lang="en-GB" sz="3600" dirty="0"/>
              <a:t>Transcribing and analysing</a:t>
            </a:r>
          </a:p>
          <a:p>
            <a:r>
              <a:rPr lang="en-GB" sz="3600" dirty="0"/>
              <a:t>NVIVO</a:t>
            </a:r>
          </a:p>
        </p:txBody>
      </p:sp>
      <p:sp>
        <p:nvSpPr>
          <p:cNvPr id="2" name="Title 1"/>
          <p:cNvSpPr>
            <a:spLocks noGrp="1"/>
          </p:cNvSpPr>
          <p:nvPr>
            <p:ph type="title"/>
          </p:nvPr>
        </p:nvSpPr>
        <p:spPr/>
        <p:txBody>
          <a:bodyPr>
            <a:normAutofit/>
          </a:bodyPr>
          <a:lstStyle/>
          <a:p>
            <a:pPr algn="ctr"/>
            <a:r>
              <a:rPr lang="en-GB" dirty="0"/>
              <a:t>Reflections on Methodology</a:t>
            </a:r>
          </a:p>
        </p:txBody>
      </p:sp>
    </p:spTree>
    <p:extLst>
      <p:ext uri="{BB962C8B-B14F-4D97-AF65-F5344CB8AC3E}">
        <p14:creationId xmlns:p14="http://schemas.microsoft.com/office/powerpoint/2010/main" val="12593836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516686492"/>
              </p:ext>
            </p:extLst>
          </p:nvPr>
        </p:nvGraphicFramePr>
        <p:xfrm>
          <a:off x="395536" y="980728"/>
          <a:ext cx="8424936" cy="4907280"/>
        </p:xfrm>
        <a:graphic>
          <a:graphicData uri="http://schemas.openxmlformats.org/drawingml/2006/table">
            <a:tbl>
              <a:tblPr firstRow="1" firstCol="1" bandRow="1">
                <a:tableStyleId>{5C22544A-7EE6-4342-B048-85BDC9FD1C3A}</a:tableStyleId>
              </a:tblPr>
              <a:tblGrid>
                <a:gridCol w="2554282">
                  <a:extLst>
                    <a:ext uri="{9D8B030D-6E8A-4147-A177-3AD203B41FA5}">
                      <a16:colId xmlns:a16="http://schemas.microsoft.com/office/drawing/2014/main" val="20000"/>
                    </a:ext>
                  </a:extLst>
                </a:gridCol>
                <a:gridCol w="5870654">
                  <a:extLst>
                    <a:ext uri="{9D8B030D-6E8A-4147-A177-3AD203B41FA5}">
                      <a16:colId xmlns:a16="http://schemas.microsoft.com/office/drawing/2014/main" val="20001"/>
                    </a:ext>
                  </a:extLst>
                </a:gridCol>
              </a:tblGrid>
              <a:tr h="675768">
                <a:tc>
                  <a:txBody>
                    <a:bodyPr/>
                    <a:lstStyle/>
                    <a:p>
                      <a:pPr>
                        <a:lnSpc>
                          <a:spcPct val="115000"/>
                        </a:lnSpc>
                        <a:spcAft>
                          <a:spcPts val="0"/>
                        </a:spcAft>
                      </a:pPr>
                      <a:r>
                        <a:rPr lang="en-GB" sz="2000" dirty="0">
                          <a:effectLst/>
                          <a:latin typeface="Arial" pitchFamily="34" charset="0"/>
                          <a:cs typeface="Arial" pitchFamily="34" charset="0"/>
                        </a:rPr>
                        <a:t>Theme</a:t>
                      </a:r>
                    </a:p>
                    <a:p>
                      <a:pPr>
                        <a:lnSpc>
                          <a:spcPct val="115000"/>
                        </a:lnSpc>
                        <a:spcAft>
                          <a:spcPts val="0"/>
                        </a:spcAft>
                      </a:pPr>
                      <a:r>
                        <a:rPr lang="en-GB" sz="2000" dirty="0">
                          <a:effectLst/>
                          <a:latin typeface="Arial" pitchFamily="34" charset="0"/>
                          <a:cs typeface="Arial" pitchFamily="34" charset="0"/>
                        </a:rPr>
                        <a:t> </a:t>
                      </a:r>
                      <a:endParaRPr lang="en-GB" sz="2000" dirty="0">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pPr>
                      <a:r>
                        <a:rPr lang="en-GB" sz="2000" dirty="0">
                          <a:effectLst/>
                          <a:latin typeface="Arial" pitchFamily="34" charset="0"/>
                          <a:cs typeface="Arial" pitchFamily="34" charset="0"/>
                        </a:rPr>
                        <a:t>Code</a:t>
                      </a:r>
                      <a:endParaRPr lang="en-GB" sz="2000"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0"/>
                  </a:ext>
                </a:extLst>
              </a:tr>
              <a:tr h="675768">
                <a:tc>
                  <a:txBody>
                    <a:bodyPr/>
                    <a:lstStyle/>
                    <a:p>
                      <a:pPr>
                        <a:lnSpc>
                          <a:spcPct val="115000"/>
                        </a:lnSpc>
                        <a:spcAft>
                          <a:spcPts val="0"/>
                        </a:spcAft>
                      </a:pPr>
                      <a:r>
                        <a:rPr lang="en-GB" sz="2000" dirty="0">
                          <a:effectLst/>
                          <a:latin typeface="Arial" pitchFamily="34" charset="0"/>
                          <a:cs typeface="Arial" pitchFamily="34" charset="0"/>
                        </a:rPr>
                        <a:t>Families: Needs and Services</a:t>
                      </a:r>
                    </a:p>
                    <a:p>
                      <a:pPr>
                        <a:lnSpc>
                          <a:spcPct val="115000"/>
                        </a:lnSpc>
                        <a:spcAft>
                          <a:spcPts val="0"/>
                        </a:spcAft>
                      </a:pPr>
                      <a:r>
                        <a:rPr lang="en-GB" sz="2000" dirty="0">
                          <a:effectLst/>
                          <a:latin typeface="Arial" pitchFamily="34" charset="0"/>
                          <a:cs typeface="Arial" pitchFamily="34" charset="0"/>
                        </a:rPr>
                        <a:t> </a:t>
                      </a:r>
                      <a:endParaRPr lang="en-GB" sz="2000" dirty="0">
                        <a:effectLst/>
                        <a:latin typeface="Arial" pitchFamily="34" charset="0"/>
                        <a:ea typeface="Calibri"/>
                        <a:cs typeface="Arial" pitchFamily="34" charset="0"/>
                      </a:endParaRPr>
                    </a:p>
                  </a:txBody>
                  <a:tcPr marL="68580" marR="68580" marT="0" marB="0"/>
                </a:tc>
                <a:tc>
                  <a:txBody>
                    <a:bodyPr/>
                    <a:lstStyle/>
                    <a:p>
                      <a:pPr marL="342900" lvl="0" indent="-342900">
                        <a:lnSpc>
                          <a:spcPct val="115000"/>
                        </a:lnSpc>
                        <a:spcAft>
                          <a:spcPts val="0"/>
                        </a:spcAft>
                        <a:buFont typeface="Symbol"/>
                        <a:buChar char=""/>
                      </a:pPr>
                      <a:r>
                        <a:rPr lang="en-GB" sz="2000" dirty="0">
                          <a:solidFill>
                            <a:schemeClr val="bg1"/>
                          </a:solidFill>
                          <a:effectLst/>
                          <a:latin typeface="Arial" pitchFamily="34" charset="0"/>
                          <a:cs typeface="Arial" pitchFamily="34" charset="0"/>
                        </a:rPr>
                        <a:t>Context of Practice</a:t>
                      </a:r>
                    </a:p>
                    <a:p>
                      <a:pPr marL="342900" lvl="0" indent="-342900">
                        <a:lnSpc>
                          <a:spcPct val="115000"/>
                        </a:lnSpc>
                        <a:spcAft>
                          <a:spcPts val="0"/>
                        </a:spcAft>
                        <a:buFont typeface="Symbol"/>
                        <a:buChar char=""/>
                      </a:pPr>
                      <a:r>
                        <a:rPr lang="en-GB" sz="2000" dirty="0">
                          <a:solidFill>
                            <a:schemeClr val="bg1"/>
                          </a:solidFill>
                          <a:effectLst/>
                          <a:latin typeface="Arial" pitchFamily="34" charset="0"/>
                          <a:cs typeface="Arial" pitchFamily="34" charset="0"/>
                        </a:rPr>
                        <a:t>Approaches to Helping Service Users and Families</a:t>
                      </a:r>
                      <a:endParaRPr lang="en-GB" sz="2000" dirty="0">
                        <a:solidFill>
                          <a:schemeClr val="bg1"/>
                        </a:solidFill>
                        <a:effectLst/>
                        <a:latin typeface="Arial" pitchFamily="34" charset="0"/>
                        <a:ea typeface="Calibri"/>
                        <a:cs typeface="Arial" pitchFamily="34" charset="0"/>
                      </a:endParaRPr>
                    </a:p>
                  </a:txBody>
                  <a:tcPr marL="68580" marR="68580" marT="0" marB="0">
                    <a:solidFill>
                      <a:schemeClr val="accent1"/>
                    </a:solidFill>
                  </a:tcPr>
                </a:tc>
                <a:extLst>
                  <a:ext uri="{0D108BD9-81ED-4DB2-BD59-A6C34878D82A}">
                    <a16:rowId xmlns:a16="http://schemas.microsoft.com/office/drawing/2014/main" val="10001"/>
                  </a:ext>
                </a:extLst>
              </a:tr>
              <a:tr h="3040953">
                <a:tc>
                  <a:txBody>
                    <a:bodyPr/>
                    <a:lstStyle/>
                    <a:p>
                      <a:pPr>
                        <a:lnSpc>
                          <a:spcPct val="115000"/>
                        </a:lnSpc>
                        <a:spcAft>
                          <a:spcPts val="0"/>
                        </a:spcAft>
                      </a:pPr>
                      <a:r>
                        <a:rPr lang="en-GB" sz="2000" dirty="0">
                          <a:effectLst/>
                          <a:latin typeface="Arial" pitchFamily="34" charset="0"/>
                          <a:cs typeface="Arial" pitchFamily="34" charset="0"/>
                        </a:rPr>
                        <a:t>Categorisation of Abuse and Neglect</a:t>
                      </a:r>
                    </a:p>
                    <a:p>
                      <a:pPr>
                        <a:lnSpc>
                          <a:spcPct val="115000"/>
                        </a:lnSpc>
                        <a:spcAft>
                          <a:spcPts val="0"/>
                        </a:spcAft>
                      </a:pPr>
                      <a:r>
                        <a:rPr lang="en-GB" sz="2000" dirty="0">
                          <a:effectLst/>
                          <a:latin typeface="Arial" pitchFamily="34" charset="0"/>
                          <a:cs typeface="Arial" pitchFamily="34" charset="0"/>
                        </a:rPr>
                        <a:t> </a:t>
                      </a:r>
                      <a:endParaRPr lang="en-GB" sz="2000" dirty="0">
                        <a:effectLst/>
                        <a:latin typeface="Arial" pitchFamily="34" charset="0"/>
                        <a:ea typeface="Calibri"/>
                        <a:cs typeface="Arial" pitchFamily="34" charset="0"/>
                      </a:endParaRPr>
                    </a:p>
                  </a:txBody>
                  <a:tcPr marL="68580" marR="68580" marT="0" marB="0"/>
                </a:tc>
                <a:tc>
                  <a:txBody>
                    <a:bodyPr/>
                    <a:lstStyle/>
                    <a:p>
                      <a:pPr marL="342900" lvl="0" indent="-342900">
                        <a:lnSpc>
                          <a:spcPct val="115000"/>
                        </a:lnSpc>
                        <a:spcAft>
                          <a:spcPts val="0"/>
                        </a:spcAft>
                        <a:buFont typeface="Symbol"/>
                        <a:buChar char=""/>
                      </a:pPr>
                      <a:r>
                        <a:rPr lang="en-GB" sz="2000" dirty="0">
                          <a:solidFill>
                            <a:schemeClr val="bg1"/>
                          </a:solidFill>
                          <a:effectLst/>
                          <a:latin typeface="Arial" pitchFamily="34" charset="0"/>
                          <a:cs typeface="Arial" pitchFamily="34" charset="0"/>
                        </a:rPr>
                        <a:t>Physical Abuse</a:t>
                      </a:r>
                    </a:p>
                    <a:p>
                      <a:pPr marL="342900" lvl="0" indent="-342900">
                        <a:lnSpc>
                          <a:spcPct val="115000"/>
                        </a:lnSpc>
                        <a:spcAft>
                          <a:spcPts val="0"/>
                        </a:spcAft>
                        <a:buFont typeface="Symbol"/>
                        <a:buChar char=""/>
                      </a:pPr>
                      <a:r>
                        <a:rPr lang="en-GB" sz="2000" dirty="0">
                          <a:solidFill>
                            <a:schemeClr val="bg1"/>
                          </a:solidFill>
                          <a:effectLst/>
                          <a:latin typeface="Arial" pitchFamily="34" charset="0"/>
                          <a:cs typeface="Arial" pitchFamily="34" charset="0"/>
                        </a:rPr>
                        <a:t>Sexual Violence and Abuse</a:t>
                      </a:r>
                    </a:p>
                    <a:p>
                      <a:pPr marL="342900" lvl="0" indent="-342900">
                        <a:lnSpc>
                          <a:spcPct val="115000"/>
                        </a:lnSpc>
                        <a:spcAft>
                          <a:spcPts val="0"/>
                        </a:spcAft>
                        <a:buFont typeface="Symbol"/>
                        <a:buChar char=""/>
                      </a:pPr>
                      <a:r>
                        <a:rPr lang="en-GB" sz="2000" dirty="0">
                          <a:solidFill>
                            <a:schemeClr val="bg1"/>
                          </a:solidFill>
                          <a:effectLst/>
                          <a:latin typeface="Arial" pitchFamily="34" charset="0"/>
                          <a:cs typeface="Arial" pitchFamily="34" charset="0"/>
                        </a:rPr>
                        <a:t>Psychological/Emotional Abuse</a:t>
                      </a:r>
                    </a:p>
                    <a:p>
                      <a:pPr marL="342900" lvl="0" indent="-342900">
                        <a:lnSpc>
                          <a:spcPct val="115000"/>
                        </a:lnSpc>
                        <a:spcAft>
                          <a:spcPts val="0"/>
                        </a:spcAft>
                        <a:buFont typeface="Symbol"/>
                        <a:buChar char=""/>
                      </a:pPr>
                      <a:r>
                        <a:rPr lang="en-GB" sz="2000" dirty="0">
                          <a:solidFill>
                            <a:schemeClr val="bg1"/>
                          </a:solidFill>
                          <a:effectLst/>
                          <a:latin typeface="Arial" pitchFamily="34" charset="0"/>
                          <a:cs typeface="Arial" pitchFamily="34" charset="0"/>
                        </a:rPr>
                        <a:t>Institutional Abuse</a:t>
                      </a:r>
                    </a:p>
                    <a:p>
                      <a:pPr marL="342900" lvl="0" indent="-342900">
                        <a:lnSpc>
                          <a:spcPct val="115000"/>
                        </a:lnSpc>
                        <a:spcAft>
                          <a:spcPts val="0"/>
                        </a:spcAft>
                        <a:buFont typeface="Symbol"/>
                        <a:buChar char=""/>
                      </a:pPr>
                      <a:r>
                        <a:rPr lang="en-GB" sz="2000" dirty="0">
                          <a:solidFill>
                            <a:schemeClr val="bg1"/>
                          </a:solidFill>
                          <a:effectLst/>
                          <a:latin typeface="Arial" pitchFamily="34" charset="0"/>
                          <a:cs typeface="Arial" pitchFamily="34" charset="0"/>
                        </a:rPr>
                        <a:t>Neglect</a:t>
                      </a:r>
                    </a:p>
                    <a:p>
                      <a:pPr marL="342900" lvl="0" indent="-342900">
                        <a:lnSpc>
                          <a:spcPct val="115000"/>
                        </a:lnSpc>
                        <a:spcAft>
                          <a:spcPts val="0"/>
                        </a:spcAft>
                        <a:buFont typeface="Symbol"/>
                        <a:buChar char=""/>
                      </a:pPr>
                      <a:r>
                        <a:rPr lang="en-GB" sz="2000" dirty="0">
                          <a:solidFill>
                            <a:schemeClr val="bg1"/>
                          </a:solidFill>
                          <a:effectLst/>
                          <a:latin typeface="Arial" pitchFamily="34" charset="0"/>
                          <a:cs typeface="Arial" pitchFamily="34" charset="0"/>
                        </a:rPr>
                        <a:t>Exploitation</a:t>
                      </a:r>
                    </a:p>
                    <a:p>
                      <a:pPr marL="342900" lvl="0" indent="-342900">
                        <a:lnSpc>
                          <a:spcPct val="115000"/>
                        </a:lnSpc>
                        <a:spcAft>
                          <a:spcPts val="0"/>
                        </a:spcAft>
                        <a:buFont typeface="Symbol"/>
                        <a:buChar char=""/>
                      </a:pPr>
                      <a:r>
                        <a:rPr lang="en-GB" sz="2000" dirty="0">
                          <a:solidFill>
                            <a:schemeClr val="bg1"/>
                          </a:solidFill>
                          <a:effectLst/>
                          <a:latin typeface="Arial" pitchFamily="34" charset="0"/>
                          <a:cs typeface="Arial" pitchFamily="34" charset="0"/>
                        </a:rPr>
                        <a:t>Domestic Violence and Abuse</a:t>
                      </a:r>
                    </a:p>
                    <a:p>
                      <a:pPr marL="342900" lvl="0" indent="-342900">
                        <a:lnSpc>
                          <a:spcPct val="115000"/>
                        </a:lnSpc>
                        <a:spcAft>
                          <a:spcPts val="0"/>
                        </a:spcAft>
                        <a:buFont typeface="Symbol"/>
                        <a:buChar char=""/>
                      </a:pPr>
                      <a:r>
                        <a:rPr lang="en-GB" sz="2000" dirty="0">
                          <a:solidFill>
                            <a:schemeClr val="bg1"/>
                          </a:solidFill>
                          <a:effectLst/>
                          <a:latin typeface="Arial" pitchFamily="34" charset="0"/>
                          <a:cs typeface="Arial" pitchFamily="34" charset="0"/>
                        </a:rPr>
                        <a:t>Human Trafficking</a:t>
                      </a:r>
                    </a:p>
                    <a:p>
                      <a:pPr marL="342900" lvl="0" indent="-342900">
                        <a:lnSpc>
                          <a:spcPct val="115000"/>
                        </a:lnSpc>
                        <a:spcAft>
                          <a:spcPts val="0"/>
                        </a:spcAft>
                        <a:buFont typeface="Symbol"/>
                        <a:buChar char=""/>
                      </a:pPr>
                      <a:r>
                        <a:rPr lang="en-GB" sz="2000" dirty="0">
                          <a:solidFill>
                            <a:schemeClr val="bg1"/>
                          </a:solidFill>
                          <a:effectLst/>
                          <a:latin typeface="Arial" pitchFamily="34" charset="0"/>
                          <a:cs typeface="Arial" pitchFamily="34" charset="0"/>
                        </a:rPr>
                        <a:t>Hate Crime</a:t>
                      </a:r>
                      <a:endParaRPr lang="en-GB" sz="2000" dirty="0">
                        <a:solidFill>
                          <a:schemeClr val="bg1"/>
                        </a:solidFill>
                        <a:effectLst/>
                        <a:latin typeface="Arial" pitchFamily="34" charset="0"/>
                        <a:ea typeface="Calibri"/>
                        <a:cs typeface="Arial" pitchFamily="34" charset="0"/>
                      </a:endParaRPr>
                    </a:p>
                  </a:txBody>
                  <a:tcPr marL="68580" marR="68580" marT="0" marB="0">
                    <a:solidFill>
                      <a:schemeClr val="accent1"/>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a:xfrm>
            <a:off x="467544" y="-99392"/>
            <a:ext cx="8229600" cy="1586440"/>
          </a:xfrm>
        </p:spPr>
        <p:txBody>
          <a:bodyPr/>
          <a:lstStyle/>
          <a:p>
            <a:pPr algn="ctr"/>
            <a:r>
              <a:rPr lang="en-GB" dirty="0"/>
              <a:t>Findings</a:t>
            </a:r>
          </a:p>
        </p:txBody>
      </p:sp>
    </p:spTree>
    <p:extLst>
      <p:ext uri="{BB962C8B-B14F-4D97-AF65-F5344CB8AC3E}">
        <p14:creationId xmlns:p14="http://schemas.microsoft.com/office/powerpoint/2010/main" val="75990468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30997854"/>
              </p:ext>
            </p:extLst>
          </p:nvPr>
        </p:nvGraphicFramePr>
        <p:xfrm>
          <a:off x="395536" y="1412776"/>
          <a:ext cx="8424936" cy="3872836"/>
        </p:xfrm>
        <a:graphic>
          <a:graphicData uri="http://schemas.openxmlformats.org/drawingml/2006/table">
            <a:tbl>
              <a:tblPr firstRow="1" firstCol="1" bandRow="1">
                <a:tableStyleId>{5C22544A-7EE6-4342-B048-85BDC9FD1C3A}</a:tableStyleId>
              </a:tblPr>
              <a:tblGrid>
                <a:gridCol w="2554282">
                  <a:extLst>
                    <a:ext uri="{9D8B030D-6E8A-4147-A177-3AD203B41FA5}">
                      <a16:colId xmlns:a16="http://schemas.microsoft.com/office/drawing/2014/main" val="20000"/>
                    </a:ext>
                  </a:extLst>
                </a:gridCol>
                <a:gridCol w="5870654">
                  <a:extLst>
                    <a:ext uri="{9D8B030D-6E8A-4147-A177-3AD203B41FA5}">
                      <a16:colId xmlns:a16="http://schemas.microsoft.com/office/drawing/2014/main" val="20001"/>
                    </a:ext>
                  </a:extLst>
                </a:gridCol>
              </a:tblGrid>
              <a:tr h="2120236">
                <a:tc>
                  <a:txBody>
                    <a:bodyPr/>
                    <a:lstStyle/>
                    <a:p>
                      <a:pPr>
                        <a:lnSpc>
                          <a:spcPct val="115000"/>
                        </a:lnSpc>
                        <a:spcAft>
                          <a:spcPts val="0"/>
                        </a:spcAft>
                      </a:pPr>
                      <a:r>
                        <a:rPr lang="en-GB" sz="2000" dirty="0">
                          <a:effectLst/>
                          <a:latin typeface="Arial" pitchFamily="34" charset="0"/>
                          <a:cs typeface="Arial" pitchFamily="34" charset="0"/>
                        </a:rPr>
                        <a:t>Working with Risk</a:t>
                      </a:r>
                    </a:p>
                    <a:p>
                      <a:pPr>
                        <a:lnSpc>
                          <a:spcPct val="115000"/>
                        </a:lnSpc>
                        <a:spcAft>
                          <a:spcPts val="0"/>
                        </a:spcAft>
                      </a:pPr>
                      <a:r>
                        <a:rPr lang="en-GB" sz="2000" dirty="0">
                          <a:effectLst/>
                          <a:latin typeface="Arial" pitchFamily="34" charset="0"/>
                          <a:cs typeface="Arial" pitchFamily="34" charset="0"/>
                        </a:rPr>
                        <a:t> </a:t>
                      </a:r>
                      <a:endParaRPr lang="en-GB" sz="2000" dirty="0">
                        <a:effectLst/>
                        <a:latin typeface="Arial" pitchFamily="34" charset="0"/>
                        <a:ea typeface="Calibri"/>
                        <a:cs typeface="Arial" pitchFamily="34" charset="0"/>
                      </a:endParaRPr>
                    </a:p>
                  </a:txBody>
                  <a:tcPr marL="68580" marR="68580" marT="0" marB="0"/>
                </a:tc>
                <a:tc>
                  <a:txBody>
                    <a:bodyPr/>
                    <a:lstStyle/>
                    <a:p>
                      <a:pPr marL="342900" lvl="0" indent="-342900">
                        <a:lnSpc>
                          <a:spcPct val="115000"/>
                        </a:lnSpc>
                        <a:spcAft>
                          <a:spcPts val="0"/>
                        </a:spcAft>
                        <a:buFont typeface="Symbol"/>
                        <a:buChar char=""/>
                      </a:pPr>
                      <a:r>
                        <a:rPr lang="en-GB" sz="2000" dirty="0">
                          <a:effectLst/>
                          <a:latin typeface="Arial" pitchFamily="34" charset="0"/>
                          <a:cs typeface="Arial" pitchFamily="34" charset="0"/>
                        </a:rPr>
                        <a:t>Managing Risk</a:t>
                      </a:r>
                    </a:p>
                    <a:p>
                      <a:pPr marL="342900" lvl="0" indent="-342900">
                        <a:lnSpc>
                          <a:spcPct val="115000"/>
                        </a:lnSpc>
                        <a:spcAft>
                          <a:spcPts val="0"/>
                        </a:spcAft>
                        <a:buFont typeface="Symbol"/>
                        <a:buChar char=""/>
                      </a:pPr>
                      <a:r>
                        <a:rPr lang="en-GB" sz="2000" dirty="0">
                          <a:effectLst/>
                          <a:latin typeface="Arial" pitchFamily="34" charset="0"/>
                          <a:cs typeface="Arial" pitchFamily="34" charset="0"/>
                        </a:rPr>
                        <a:t>Complex Risk Factors</a:t>
                      </a:r>
                    </a:p>
                    <a:p>
                      <a:pPr marL="342900" lvl="0" indent="-342900">
                        <a:lnSpc>
                          <a:spcPct val="115000"/>
                        </a:lnSpc>
                        <a:spcAft>
                          <a:spcPts val="0"/>
                        </a:spcAft>
                        <a:buFont typeface="Symbol"/>
                        <a:buChar char=""/>
                      </a:pPr>
                      <a:r>
                        <a:rPr lang="en-GB" sz="2000" dirty="0">
                          <a:effectLst/>
                          <a:latin typeface="Arial" pitchFamily="34" charset="0"/>
                          <a:cs typeface="Arial" pitchFamily="34" charset="0"/>
                        </a:rPr>
                        <a:t>Models for Managing Risk </a:t>
                      </a:r>
                    </a:p>
                    <a:p>
                      <a:pPr marL="342900" lvl="0" indent="-342900">
                        <a:lnSpc>
                          <a:spcPct val="115000"/>
                        </a:lnSpc>
                        <a:spcAft>
                          <a:spcPts val="0"/>
                        </a:spcAft>
                        <a:buFont typeface="Symbol"/>
                        <a:buChar char=""/>
                      </a:pPr>
                      <a:r>
                        <a:rPr lang="en-GB" sz="2000" dirty="0">
                          <a:effectLst/>
                          <a:latin typeface="Arial" pitchFamily="34" charset="0"/>
                          <a:cs typeface="Arial" pitchFamily="34" charset="0"/>
                        </a:rPr>
                        <a:t>Families Views on Risk</a:t>
                      </a:r>
                    </a:p>
                    <a:p>
                      <a:pPr marL="342900" lvl="0" indent="-342900">
                        <a:lnSpc>
                          <a:spcPct val="115000"/>
                        </a:lnSpc>
                        <a:spcAft>
                          <a:spcPts val="0"/>
                        </a:spcAft>
                        <a:buFont typeface="Symbol"/>
                        <a:buChar char=""/>
                      </a:pPr>
                      <a:r>
                        <a:rPr lang="en-GB" sz="2000" dirty="0">
                          <a:effectLst/>
                          <a:latin typeface="Arial" pitchFamily="34" charset="0"/>
                          <a:cs typeface="Arial" pitchFamily="34" charset="0"/>
                        </a:rPr>
                        <a:t>Capacity, Risks and Rights</a:t>
                      </a:r>
                      <a:endParaRPr lang="en-GB" sz="2000"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0"/>
                  </a:ext>
                </a:extLst>
              </a:tr>
              <a:tr h="1696188">
                <a:tc>
                  <a:txBody>
                    <a:bodyPr/>
                    <a:lstStyle/>
                    <a:p>
                      <a:pPr>
                        <a:lnSpc>
                          <a:spcPct val="115000"/>
                        </a:lnSpc>
                        <a:spcAft>
                          <a:spcPts val="0"/>
                        </a:spcAft>
                      </a:pPr>
                      <a:r>
                        <a:rPr lang="en-GB" sz="2000">
                          <a:effectLst/>
                          <a:latin typeface="Arial" pitchFamily="34" charset="0"/>
                          <a:cs typeface="Arial" pitchFamily="34" charset="0"/>
                        </a:rPr>
                        <a:t>Engaging Families and Service Users</a:t>
                      </a:r>
                    </a:p>
                    <a:p>
                      <a:pPr>
                        <a:lnSpc>
                          <a:spcPct val="115000"/>
                        </a:lnSpc>
                        <a:spcAft>
                          <a:spcPts val="0"/>
                        </a:spcAft>
                      </a:pPr>
                      <a:r>
                        <a:rPr lang="en-GB" sz="2000">
                          <a:effectLst/>
                          <a:latin typeface="Arial" pitchFamily="34" charset="0"/>
                          <a:cs typeface="Arial" pitchFamily="34" charset="0"/>
                        </a:rPr>
                        <a:t> </a:t>
                      </a:r>
                      <a:endParaRPr lang="en-GB" sz="2000">
                        <a:effectLst/>
                        <a:latin typeface="Arial" pitchFamily="34" charset="0"/>
                        <a:ea typeface="Calibri"/>
                        <a:cs typeface="Arial" pitchFamily="34" charset="0"/>
                      </a:endParaRPr>
                    </a:p>
                  </a:txBody>
                  <a:tcPr marL="68580" marR="68580" marT="0" marB="0"/>
                </a:tc>
                <a:tc>
                  <a:txBody>
                    <a:bodyPr/>
                    <a:lstStyle/>
                    <a:p>
                      <a:pPr marL="342900" lvl="0" indent="-342900">
                        <a:lnSpc>
                          <a:spcPct val="115000"/>
                        </a:lnSpc>
                        <a:spcAft>
                          <a:spcPts val="0"/>
                        </a:spcAft>
                        <a:buFont typeface="Symbol"/>
                        <a:buChar char=""/>
                      </a:pPr>
                      <a:r>
                        <a:rPr lang="en-GB" sz="2000" dirty="0">
                          <a:solidFill>
                            <a:schemeClr val="bg1"/>
                          </a:solidFill>
                          <a:effectLst/>
                          <a:latin typeface="Arial" pitchFamily="34" charset="0"/>
                          <a:cs typeface="Arial" pitchFamily="34" charset="0"/>
                        </a:rPr>
                        <a:t>Engaging Service Users</a:t>
                      </a:r>
                    </a:p>
                    <a:p>
                      <a:pPr marL="342900" lvl="0" indent="-342900">
                        <a:lnSpc>
                          <a:spcPct val="115000"/>
                        </a:lnSpc>
                        <a:spcAft>
                          <a:spcPts val="0"/>
                        </a:spcAft>
                        <a:buFont typeface="Symbol"/>
                        <a:buChar char=""/>
                      </a:pPr>
                      <a:r>
                        <a:rPr lang="en-GB" sz="2000" dirty="0">
                          <a:solidFill>
                            <a:schemeClr val="bg1"/>
                          </a:solidFill>
                          <a:effectLst/>
                          <a:latin typeface="Arial" pitchFamily="34" charset="0"/>
                          <a:cs typeface="Arial" pitchFamily="34" charset="0"/>
                        </a:rPr>
                        <a:t>Identifying and Exploring Options</a:t>
                      </a:r>
                    </a:p>
                    <a:p>
                      <a:pPr marL="342900" lvl="0" indent="-342900">
                        <a:lnSpc>
                          <a:spcPct val="115000"/>
                        </a:lnSpc>
                        <a:spcAft>
                          <a:spcPts val="0"/>
                        </a:spcAft>
                        <a:buFont typeface="Symbol"/>
                        <a:buChar char=""/>
                      </a:pPr>
                      <a:r>
                        <a:rPr lang="en-GB" sz="2000" dirty="0">
                          <a:solidFill>
                            <a:schemeClr val="bg1"/>
                          </a:solidFill>
                          <a:effectLst/>
                          <a:latin typeface="Arial" pitchFamily="34" charset="0"/>
                          <a:cs typeface="Arial" pitchFamily="34" charset="0"/>
                        </a:rPr>
                        <a:t>Collaborative Working</a:t>
                      </a:r>
                    </a:p>
                    <a:p>
                      <a:pPr marL="342900" lvl="0" indent="-342900">
                        <a:lnSpc>
                          <a:spcPct val="115000"/>
                        </a:lnSpc>
                        <a:spcAft>
                          <a:spcPts val="0"/>
                        </a:spcAft>
                        <a:buFont typeface="Symbol"/>
                        <a:buChar char=""/>
                      </a:pPr>
                      <a:r>
                        <a:rPr lang="en-GB" sz="2000" dirty="0">
                          <a:solidFill>
                            <a:schemeClr val="bg1"/>
                          </a:solidFill>
                          <a:effectLst/>
                          <a:latin typeface="Arial" pitchFamily="34" charset="0"/>
                          <a:cs typeface="Arial" pitchFamily="34" charset="0"/>
                        </a:rPr>
                        <a:t>Challenges for and Emotional Impact on Service User</a:t>
                      </a:r>
                      <a:endParaRPr lang="en-GB" sz="2000" dirty="0">
                        <a:solidFill>
                          <a:schemeClr val="bg1"/>
                        </a:solidFill>
                        <a:effectLst/>
                        <a:latin typeface="Arial" pitchFamily="34" charset="0"/>
                        <a:ea typeface="Calibri"/>
                        <a:cs typeface="Arial" pitchFamily="34" charset="0"/>
                      </a:endParaRPr>
                    </a:p>
                  </a:txBody>
                  <a:tcPr marL="68580" marR="68580" marT="0" marB="0">
                    <a:solidFill>
                      <a:schemeClr val="accent1"/>
                    </a:solid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3955867014"/>
      </p:ext>
    </p:extLst>
  </p:cSld>
  <p:clrMapOvr>
    <a:masterClrMapping/>
  </p:clrMapOvr>
  <p:transition spd="slow">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1326</TotalTime>
  <Words>754</Words>
  <Application>Microsoft Office PowerPoint</Application>
  <PresentationFormat>On-screen Show (4:3)</PresentationFormat>
  <Paragraphs>182</Paragraphs>
  <Slides>14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Lucida Sans Unicode</vt:lpstr>
      <vt:lpstr>Symbol</vt:lpstr>
      <vt:lpstr>Verdana</vt:lpstr>
      <vt:lpstr>Wingdings 2</vt:lpstr>
      <vt:lpstr>Wingdings 3</vt:lpstr>
      <vt:lpstr>Concourse</vt:lpstr>
      <vt:lpstr> Restorative Approaches with Families in Elder Abuse Cases</vt:lpstr>
      <vt:lpstr>Context of Question</vt:lpstr>
      <vt:lpstr> Messages from Literature Review</vt:lpstr>
      <vt:lpstr>Objectives</vt:lpstr>
      <vt:lpstr>Methodology</vt:lpstr>
      <vt:lpstr>Focus Groups</vt:lpstr>
      <vt:lpstr>Reflections on Methodology</vt:lpstr>
      <vt:lpstr>Findings</vt:lpstr>
      <vt:lpstr>PowerPoint Presentation</vt:lpstr>
      <vt:lpstr>PowerPoint Presentation</vt:lpstr>
      <vt:lpstr> Recommendations</vt:lpstr>
      <vt:lpstr>Recommendations</vt:lpstr>
      <vt:lpstr>Current/Next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Families where older people have experienced abuse</dc:title>
  <dc:creator>Kirk, Carole</dc:creator>
  <cp:lastModifiedBy>CPD Officer</cp:lastModifiedBy>
  <cp:revision>40</cp:revision>
  <dcterms:created xsi:type="dcterms:W3CDTF">2016-06-06T14:13:07Z</dcterms:created>
  <dcterms:modified xsi:type="dcterms:W3CDTF">2019-06-13T10:28:26Z</dcterms:modified>
</cp:coreProperties>
</file>