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15"/>
  </p:notesMasterIdLst>
  <p:sldIdLst>
    <p:sldId id="267" r:id="rId3"/>
    <p:sldId id="279" r:id="rId4"/>
    <p:sldId id="271" r:id="rId5"/>
    <p:sldId id="282" r:id="rId6"/>
    <p:sldId id="270" r:id="rId7"/>
    <p:sldId id="284" r:id="rId8"/>
    <p:sldId id="269" r:id="rId9"/>
    <p:sldId id="283" r:id="rId10"/>
    <p:sldId id="263" r:id="rId11"/>
    <p:sldId id="272" r:id="rId12"/>
    <p:sldId id="289" r:id="rId13"/>
    <p:sldId id="28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DB"/>
    <a:srgbClr val="BF903F"/>
    <a:srgbClr val="9A0A14"/>
    <a:srgbClr val="A40B16"/>
    <a:srgbClr val="B08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4E56A-BCFF-4099-ABD6-54DA4245AF69}" type="datetimeFigureOut">
              <a:rPr lang="en-GB" smtClean="0"/>
              <a:t>11/06/2019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D10B1-1E1B-4592-BFB0-7E2B3A3C6BAC}" type="slidenum">
              <a:rPr lang="en-GB" smtClean="0"/>
              <a:t>‹#›</a:t>
            </a:fld>
            <a:endParaRPr lang="en-GB"/>
          </a:p>
        </p:txBody>
      </p:sp>
    </p:spTree>
    <p:extLst>
      <p:ext uri="{BB962C8B-B14F-4D97-AF65-F5344CB8AC3E}">
        <p14:creationId xmlns:p14="http://schemas.microsoft.com/office/powerpoint/2010/main" val="304256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A7FD48-8B99-44B7-BD4F-69E4BE38554B}" type="slidenum">
              <a:rPr lang="en-GB" smtClean="0"/>
              <a:t>5</a:t>
            </a:fld>
            <a:endParaRPr lang="en-GB"/>
          </a:p>
        </p:txBody>
      </p:sp>
    </p:spTree>
    <p:extLst>
      <p:ext uri="{BB962C8B-B14F-4D97-AF65-F5344CB8AC3E}">
        <p14:creationId xmlns:p14="http://schemas.microsoft.com/office/powerpoint/2010/main" val="2898466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D49B484-9043-4D1E-90E1-0E303F864C84}" type="datetime1">
              <a:rPr lang="en-GB" smtClean="0"/>
              <a:t>11/06/2019</a:t>
            </a:fld>
            <a:endParaRPr lang="en-GB"/>
          </a:p>
        </p:txBody>
      </p:sp>
      <p:sp>
        <p:nvSpPr>
          <p:cNvPr id="5" name="Footer Placeholder 4"/>
          <p:cNvSpPr>
            <a:spLocks noGrp="1"/>
          </p:cNvSpPr>
          <p:nvPr>
            <p:ph type="ftr" sz="quarter" idx="11"/>
          </p:nvPr>
        </p:nvSpPr>
        <p:spPr/>
        <p:txBody>
          <a:bodyPr/>
          <a:lstStyle/>
          <a:p>
            <a:r>
              <a:rPr lang="en-US"/>
              <a:t>Deirdre Mc Kenna Specialist palliative care social worker SHSCT</a:t>
            </a:r>
            <a:endParaRPr lang="en-GB"/>
          </a:p>
        </p:txBody>
      </p:sp>
      <p:sp>
        <p:nvSpPr>
          <p:cNvPr id="6" name="Slide Number Placeholder 5"/>
          <p:cNvSpPr>
            <a:spLocks noGrp="1"/>
          </p:cNvSpPr>
          <p:nvPr>
            <p:ph type="sldNum" sz="quarter" idx="12"/>
          </p:nvPr>
        </p:nvSpPr>
        <p:spPr/>
        <p:txBody>
          <a:bodyPr/>
          <a:lstStyle/>
          <a:p>
            <a:fld id="{BFD592CF-A36F-41C6-BF9B-9C59DE037F17}" type="slidenum">
              <a:rPr lang="en-GB" smtClean="0"/>
              <a:t>‹#›</a:t>
            </a:fld>
            <a:endParaRPr lang="en-GB"/>
          </a:p>
        </p:txBody>
      </p:sp>
    </p:spTree>
    <p:extLst>
      <p:ext uri="{BB962C8B-B14F-4D97-AF65-F5344CB8AC3E}">
        <p14:creationId xmlns:p14="http://schemas.microsoft.com/office/powerpoint/2010/main" val="368367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A8BD9E-398A-4EF5-A36D-467A918299C7}" type="datetime1">
              <a:rPr lang="en-GB" smtClean="0"/>
              <a:t>11/06/2019</a:t>
            </a:fld>
            <a:endParaRPr lang="en-GB"/>
          </a:p>
        </p:txBody>
      </p:sp>
      <p:sp>
        <p:nvSpPr>
          <p:cNvPr id="5" name="Footer Placeholder 4"/>
          <p:cNvSpPr>
            <a:spLocks noGrp="1"/>
          </p:cNvSpPr>
          <p:nvPr>
            <p:ph type="ftr" sz="quarter" idx="11"/>
          </p:nvPr>
        </p:nvSpPr>
        <p:spPr/>
        <p:txBody>
          <a:bodyPr/>
          <a:lstStyle/>
          <a:p>
            <a:r>
              <a:rPr lang="en-US"/>
              <a:t>Deirdre Mc Kenna Specialist palliative care social worker SHSCT</a:t>
            </a:r>
            <a:endParaRPr lang="en-GB"/>
          </a:p>
        </p:txBody>
      </p:sp>
      <p:sp>
        <p:nvSpPr>
          <p:cNvPr id="6" name="Slide Number Placeholder 5"/>
          <p:cNvSpPr>
            <a:spLocks noGrp="1"/>
          </p:cNvSpPr>
          <p:nvPr>
            <p:ph type="sldNum" sz="quarter" idx="12"/>
          </p:nvPr>
        </p:nvSpPr>
        <p:spPr/>
        <p:txBody>
          <a:bodyPr/>
          <a:lstStyle/>
          <a:p>
            <a:fld id="{BFD592CF-A36F-41C6-BF9B-9C59DE037F17}" type="slidenum">
              <a:rPr lang="en-GB" smtClean="0"/>
              <a:t>‹#›</a:t>
            </a:fld>
            <a:endParaRPr lang="en-GB"/>
          </a:p>
        </p:txBody>
      </p:sp>
    </p:spTree>
    <p:extLst>
      <p:ext uri="{BB962C8B-B14F-4D97-AF65-F5344CB8AC3E}">
        <p14:creationId xmlns:p14="http://schemas.microsoft.com/office/powerpoint/2010/main" val="150293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659670-7757-4BFE-A38E-CFC54680CA54}" type="datetime1">
              <a:rPr lang="en-GB" smtClean="0"/>
              <a:t>11/06/2019</a:t>
            </a:fld>
            <a:endParaRPr lang="en-GB"/>
          </a:p>
        </p:txBody>
      </p:sp>
      <p:sp>
        <p:nvSpPr>
          <p:cNvPr id="5" name="Footer Placeholder 4"/>
          <p:cNvSpPr>
            <a:spLocks noGrp="1"/>
          </p:cNvSpPr>
          <p:nvPr>
            <p:ph type="ftr" sz="quarter" idx="11"/>
          </p:nvPr>
        </p:nvSpPr>
        <p:spPr/>
        <p:txBody>
          <a:bodyPr/>
          <a:lstStyle/>
          <a:p>
            <a:r>
              <a:rPr lang="en-US"/>
              <a:t>Deirdre Mc Kenna Specialist palliative care social worker SHSCT</a:t>
            </a:r>
            <a:endParaRPr lang="en-GB"/>
          </a:p>
        </p:txBody>
      </p:sp>
      <p:sp>
        <p:nvSpPr>
          <p:cNvPr id="6" name="Slide Number Placeholder 5"/>
          <p:cNvSpPr>
            <a:spLocks noGrp="1"/>
          </p:cNvSpPr>
          <p:nvPr>
            <p:ph type="sldNum" sz="quarter" idx="12"/>
          </p:nvPr>
        </p:nvSpPr>
        <p:spPr/>
        <p:txBody>
          <a:bodyPr/>
          <a:lstStyle/>
          <a:p>
            <a:fld id="{BFD592CF-A36F-41C6-BF9B-9C59DE037F17}" type="slidenum">
              <a:rPr lang="en-GB" smtClean="0"/>
              <a:t>‹#›</a:t>
            </a:fld>
            <a:endParaRPr lang="en-GB"/>
          </a:p>
        </p:txBody>
      </p:sp>
    </p:spTree>
    <p:extLst>
      <p:ext uri="{BB962C8B-B14F-4D97-AF65-F5344CB8AC3E}">
        <p14:creationId xmlns:p14="http://schemas.microsoft.com/office/powerpoint/2010/main" val="996206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D9B780B-1D4E-47DF-BBAB-3F5120D47F5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4236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3C6DCEC6-0DAF-448E-A743-1693DCBA4E2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90676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AFF6FF9-1601-4162-9E21-663355CA1C0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89037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F497439F-FF82-4A9C-B56D-202E8E4E5A2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01126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43EBD564-3198-4CBE-BEAA-0F1F8E2C975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6966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6EE4CFD4-3C5A-448F-B217-1701876A002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11001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434C4CE-2223-482B-A153-9505CA41533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9494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6CF514C-64B3-4158-B824-04B698DBADF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7986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8012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484784"/>
            <a:ext cx="8229600" cy="4641379"/>
          </a:xfrm>
        </p:spPr>
        <p:txBody>
          <a:bodyPr/>
          <a:lstStyle>
            <a:lvl1pPr marL="457200" indent="-457200" algn="l">
              <a:buClr>
                <a:srgbClr val="9A0A14"/>
              </a:buClr>
              <a:buFont typeface="Arial" panose="020B0604020202020204" pitchFamily="34" charset="0"/>
              <a:buChar char="•"/>
              <a:defRPr/>
            </a:lvl1pPr>
            <a:lvl2pPr>
              <a:buClr>
                <a:srgbClr val="9A0A14"/>
              </a:buClr>
              <a:defRPr/>
            </a:lvl2pPr>
            <a:lvl3pPr>
              <a:buClr>
                <a:srgbClr val="9A0A14"/>
              </a:buClr>
              <a:defRPr/>
            </a:lvl3pPr>
            <a:lvl4pPr>
              <a:buClr>
                <a:srgbClr val="9A0A14"/>
              </a:buClr>
              <a:defRPr/>
            </a:lvl4pPr>
            <a:lvl5pPr>
              <a:buClr>
                <a:srgbClr val="9A0A1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4C69453E-B762-4C1E-BFAD-307E559C6FD5}" type="datetime1">
              <a:rPr lang="en-GB" smtClean="0"/>
              <a:t>11/06/2019</a:t>
            </a:fld>
            <a:endParaRPr lang="en-GB"/>
          </a:p>
        </p:txBody>
      </p:sp>
      <p:sp>
        <p:nvSpPr>
          <p:cNvPr id="5" name="Footer Placeholder 4"/>
          <p:cNvSpPr>
            <a:spLocks noGrp="1"/>
          </p:cNvSpPr>
          <p:nvPr>
            <p:ph type="ftr" sz="quarter" idx="11"/>
          </p:nvPr>
        </p:nvSpPr>
        <p:spPr/>
        <p:txBody>
          <a:bodyPr/>
          <a:lstStyle/>
          <a:p>
            <a:r>
              <a:rPr lang="en-US"/>
              <a:t>Deirdre Mc Kenna Specialist palliative care social worker SHSCT</a:t>
            </a:r>
            <a:endParaRPr lang="en-GB"/>
          </a:p>
        </p:txBody>
      </p:sp>
      <p:sp>
        <p:nvSpPr>
          <p:cNvPr id="6" name="Slide Number Placeholder 5"/>
          <p:cNvSpPr>
            <a:spLocks noGrp="1"/>
          </p:cNvSpPr>
          <p:nvPr>
            <p:ph type="sldNum" sz="quarter" idx="12"/>
          </p:nvPr>
        </p:nvSpPr>
        <p:spPr/>
        <p:txBody>
          <a:bodyPr/>
          <a:lstStyle/>
          <a:p>
            <a:fld id="{BFD592CF-A36F-41C6-BF9B-9C59DE037F17}" type="slidenum">
              <a:rPr lang="en-GB" smtClean="0"/>
              <a:t>‹#›</a:t>
            </a:fld>
            <a:endParaRPr lang="en-GB"/>
          </a:p>
        </p:txBody>
      </p:sp>
    </p:spTree>
    <p:extLst>
      <p:ext uri="{BB962C8B-B14F-4D97-AF65-F5344CB8AC3E}">
        <p14:creationId xmlns:p14="http://schemas.microsoft.com/office/powerpoint/2010/main" val="371638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A9A76CA-174B-4925-BF9C-7A9C512673A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91008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67ACE38-61B4-4903-A26F-B47EE925361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56653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9AE09FC4-0281-4B4D-A4E6-04691229CD3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7007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7BB424-01D3-4446-B39F-D07794367EE8}" type="datetime1">
              <a:rPr lang="en-GB" smtClean="0"/>
              <a:t>11/06/2019</a:t>
            </a:fld>
            <a:endParaRPr lang="en-GB"/>
          </a:p>
        </p:txBody>
      </p:sp>
      <p:sp>
        <p:nvSpPr>
          <p:cNvPr id="5" name="Footer Placeholder 4"/>
          <p:cNvSpPr>
            <a:spLocks noGrp="1"/>
          </p:cNvSpPr>
          <p:nvPr>
            <p:ph type="ftr" sz="quarter" idx="11"/>
          </p:nvPr>
        </p:nvSpPr>
        <p:spPr/>
        <p:txBody>
          <a:bodyPr/>
          <a:lstStyle/>
          <a:p>
            <a:r>
              <a:rPr lang="en-US"/>
              <a:t>Deirdre Mc Kenna Specialist palliative care social worker SHSCT</a:t>
            </a:r>
            <a:endParaRPr lang="en-GB"/>
          </a:p>
        </p:txBody>
      </p:sp>
      <p:sp>
        <p:nvSpPr>
          <p:cNvPr id="6" name="Slide Number Placeholder 5"/>
          <p:cNvSpPr>
            <a:spLocks noGrp="1"/>
          </p:cNvSpPr>
          <p:nvPr>
            <p:ph type="sldNum" sz="quarter" idx="12"/>
          </p:nvPr>
        </p:nvSpPr>
        <p:spPr/>
        <p:txBody>
          <a:bodyPr/>
          <a:lstStyle/>
          <a:p>
            <a:fld id="{BFD592CF-A36F-41C6-BF9B-9C59DE037F17}" type="slidenum">
              <a:rPr lang="en-GB" smtClean="0"/>
              <a:t>‹#›</a:t>
            </a:fld>
            <a:endParaRPr lang="en-GB"/>
          </a:p>
        </p:txBody>
      </p:sp>
    </p:spTree>
    <p:extLst>
      <p:ext uri="{BB962C8B-B14F-4D97-AF65-F5344CB8AC3E}">
        <p14:creationId xmlns:p14="http://schemas.microsoft.com/office/powerpoint/2010/main" val="52739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B3A0AAF-00F8-4BEB-A93B-C09109FB0EB5}" type="datetime1">
              <a:rPr lang="en-GB" smtClean="0"/>
              <a:t>11/06/2019</a:t>
            </a:fld>
            <a:endParaRPr lang="en-GB"/>
          </a:p>
        </p:txBody>
      </p:sp>
      <p:sp>
        <p:nvSpPr>
          <p:cNvPr id="6" name="Footer Placeholder 5"/>
          <p:cNvSpPr>
            <a:spLocks noGrp="1"/>
          </p:cNvSpPr>
          <p:nvPr>
            <p:ph type="ftr" sz="quarter" idx="11"/>
          </p:nvPr>
        </p:nvSpPr>
        <p:spPr/>
        <p:txBody>
          <a:bodyPr/>
          <a:lstStyle/>
          <a:p>
            <a:r>
              <a:rPr lang="en-US"/>
              <a:t>Deirdre Mc Kenna Specialist palliative care social worker SHSCT</a:t>
            </a:r>
            <a:endParaRPr lang="en-GB"/>
          </a:p>
        </p:txBody>
      </p:sp>
      <p:sp>
        <p:nvSpPr>
          <p:cNvPr id="7" name="Slide Number Placeholder 6"/>
          <p:cNvSpPr>
            <a:spLocks noGrp="1"/>
          </p:cNvSpPr>
          <p:nvPr>
            <p:ph type="sldNum" sz="quarter" idx="12"/>
          </p:nvPr>
        </p:nvSpPr>
        <p:spPr/>
        <p:txBody>
          <a:bodyPr/>
          <a:lstStyle/>
          <a:p>
            <a:fld id="{BFD592CF-A36F-41C6-BF9B-9C59DE037F17}" type="slidenum">
              <a:rPr lang="en-GB" smtClean="0"/>
              <a:t>‹#›</a:t>
            </a:fld>
            <a:endParaRPr lang="en-GB"/>
          </a:p>
        </p:txBody>
      </p:sp>
    </p:spTree>
    <p:extLst>
      <p:ext uri="{BB962C8B-B14F-4D97-AF65-F5344CB8AC3E}">
        <p14:creationId xmlns:p14="http://schemas.microsoft.com/office/powerpoint/2010/main" val="133853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7B37CB-6E93-4506-8349-459703973C57}" type="datetime1">
              <a:rPr lang="en-GB" smtClean="0"/>
              <a:t>11/06/2019</a:t>
            </a:fld>
            <a:endParaRPr lang="en-GB"/>
          </a:p>
        </p:txBody>
      </p:sp>
      <p:sp>
        <p:nvSpPr>
          <p:cNvPr id="8" name="Footer Placeholder 7"/>
          <p:cNvSpPr>
            <a:spLocks noGrp="1"/>
          </p:cNvSpPr>
          <p:nvPr>
            <p:ph type="ftr" sz="quarter" idx="11"/>
          </p:nvPr>
        </p:nvSpPr>
        <p:spPr/>
        <p:txBody>
          <a:bodyPr/>
          <a:lstStyle/>
          <a:p>
            <a:r>
              <a:rPr lang="en-US"/>
              <a:t>Deirdre Mc Kenna Specialist palliative care social worker SHSCT</a:t>
            </a:r>
            <a:endParaRPr lang="en-GB"/>
          </a:p>
        </p:txBody>
      </p:sp>
      <p:sp>
        <p:nvSpPr>
          <p:cNvPr id="9" name="Slide Number Placeholder 8"/>
          <p:cNvSpPr>
            <a:spLocks noGrp="1"/>
          </p:cNvSpPr>
          <p:nvPr>
            <p:ph type="sldNum" sz="quarter" idx="12"/>
          </p:nvPr>
        </p:nvSpPr>
        <p:spPr/>
        <p:txBody>
          <a:bodyPr/>
          <a:lstStyle/>
          <a:p>
            <a:fld id="{BFD592CF-A36F-41C6-BF9B-9C59DE037F17}" type="slidenum">
              <a:rPr lang="en-GB" smtClean="0"/>
              <a:t>‹#›</a:t>
            </a:fld>
            <a:endParaRPr lang="en-GB"/>
          </a:p>
        </p:txBody>
      </p:sp>
    </p:spTree>
    <p:extLst>
      <p:ext uri="{BB962C8B-B14F-4D97-AF65-F5344CB8AC3E}">
        <p14:creationId xmlns:p14="http://schemas.microsoft.com/office/powerpoint/2010/main" val="420959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9C1790-1983-49C3-9C14-D6F2AF5325EC}" type="datetime1">
              <a:rPr lang="en-GB" smtClean="0"/>
              <a:t>11/06/2019</a:t>
            </a:fld>
            <a:endParaRPr lang="en-GB"/>
          </a:p>
        </p:txBody>
      </p:sp>
      <p:sp>
        <p:nvSpPr>
          <p:cNvPr id="4" name="Footer Placeholder 3"/>
          <p:cNvSpPr>
            <a:spLocks noGrp="1"/>
          </p:cNvSpPr>
          <p:nvPr>
            <p:ph type="ftr" sz="quarter" idx="11"/>
          </p:nvPr>
        </p:nvSpPr>
        <p:spPr/>
        <p:txBody>
          <a:bodyPr/>
          <a:lstStyle/>
          <a:p>
            <a:r>
              <a:rPr lang="en-US"/>
              <a:t>Deirdre Mc Kenna Specialist palliative care social worker SHSCT</a:t>
            </a:r>
            <a:endParaRPr lang="en-GB"/>
          </a:p>
        </p:txBody>
      </p:sp>
      <p:sp>
        <p:nvSpPr>
          <p:cNvPr id="5" name="Slide Number Placeholder 4"/>
          <p:cNvSpPr>
            <a:spLocks noGrp="1"/>
          </p:cNvSpPr>
          <p:nvPr>
            <p:ph type="sldNum" sz="quarter" idx="12"/>
          </p:nvPr>
        </p:nvSpPr>
        <p:spPr/>
        <p:txBody>
          <a:bodyPr/>
          <a:lstStyle/>
          <a:p>
            <a:fld id="{BFD592CF-A36F-41C6-BF9B-9C59DE037F17}" type="slidenum">
              <a:rPr lang="en-GB" smtClean="0"/>
              <a:t>‹#›</a:t>
            </a:fld>
            <a:endParaRPr lang="en-GB"/>
          </a:p>
        </p:txBody>
      </p:sp>
    </p:spTree>
    <p:extLst>
      <p:ext uri="{BB962C8B-B14F-4D97-AF65-F5344CB8AC3E}">
        <p14:creationId xmlns:p14="http://schemas.microsoft.com/office/powerpoint/2010/main" val="90450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C6FD5-2326-4946-B098-B8B0B2EEA2D6}" type="datetime1">
              <a:rPr lang="en-GB" smtClean="0"/>
              <a:t>11/06/2019</a:t>
            </a:fld>
            <a:endParaRPr lang="en-GB"/>
          </a:p>
        </p:txBody>
      </p:sp>
      <p:sp>
        <p:nvSpPr>
          <p:cNvPr id="3" name="Footer Placeholder 2"/>
          <p:cNvSpPr>
            <a:spLocks noGrp="1"/>
          </p:cNvSpPr>
          <p:nvPr>
            <p:ph type="ftr" sz="quarter" idx="11"/>
          </p:nvPr>
        </p:nvSpPr>
        <p:spPr/>
        <p:txBody>
          <a:bodyPr/>
          <a:lstStyle/>
          <a:p>
            <a:r>
              <a:rPr lang="en-US"/>
              <a:t>Deirdre Mc Kenna Specialist palliative care social worker SHSCT</a:t>
            </a:r>
            <a:endParaRPr lang="en-GB"/>
          </a:p>
        </p:txBody>
      </p:sp>
      <p:sp>
        <p:nvSpPr>
          <p:cNvPr id="4" name="Slide Number Placeholder 3"/>
          <p:cNvSpPr>
            <a:spLocks noGrp="1"/>
          </p:cNvSpPr>
          <p:nvPr>
            <p:ph type="sldNum" sz="quarter" idx="12"/>
          </p:nvPr>
        </p:nvSpPr>
        <p:spPr/>
        <p:txBody>
          <a:bodyPr/>
          <a:lstStyle/>
          <a:p>
            <a:fld id="{BFD592CF-A36F-41C6-BF9B-9C59DE037F17}" type="slidenum">
              <a:rPr lang="en-GB" smtClean="0"/>
              <a:t>‹#›</a:t>
            </a:fld>
            <a:endParaRPr lang="en-GB"/>
          </a:p>
        </p:txBody>
      </p:sp>
    </p:spTree>
    <p:extLst>
      <p:ext uri="{BB962C8B-B14F-4D97-AF65-F5344CB8AC3E}">
        <p14:creationId xmlns:p14="http://schemas.microsoft.com/office/powerpoint/2010/main" val="2192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6771AB-ED20-49A3-B97E-1346F1A98677}" type="datetime1">
              <a:rPr lang="en-GB" smtClean="0"/>
              <a:t>11/06/2019</a:t>
            </a:fld>
            <a:endParaRPr lang="en-GB"/>
          </a:p>
        </p:txBody>
      </p:sp>
      <p:sp>
        <p:nvSpPr>
          <p:cNvPr id="6" name="Footer Placeholder 5"/>
          <p:cNvSpPr>
            <a:spLocks noGrp="1"/>
          </p:cNvSpPr>
          <p:nvPr>
            <p:ph type="ftr" sz="quarter" idx="11"/>
          </p:nvPr>
        </p:nvSpPr>
        <p:spPr/>
        <p:txBody>
          <a:bodyPr/>
          <a:lstStyle/>
          <a:p>
            <a:r>
              <a:rPr lang="en-US"/>
              <a:t>Deirdre Mc Kenna Specialist palliative care social worker SHSCT</a:t>
            </a:r>
            <a:endParaRPr lang="en-GB"/>
          </a:p>
        </p:txBody>
      </p:sp>
      <p:sp>
        <p:nvSpPr>
          <p:cNvPr id="7" name="Slide Number Placeholder 6"/>
          <p:cNvSpPr>
            <a:spLocks noGrp="1"/>
          </p:cNvSpPr>
          <p:nvPr>
            <p:ph type="sldNum" sz="quarter" idx="12"/>
          </p:nvPr>
        </p:nvSpPr>
        <p:spPr/>
        <p:txBody>
          <a:bodyPr/>
          <a:lstStyle/>
          <a:p>
            <a:fld id="{BFD592CF-A36F-41C6-BF9B-9C59DE037F17}" type="slidenum">
              <a:rPr lang="en-GB" smtClean="0"/>
              <a:t>‹#›</a:t>
            </a:fld>
            <a:endParaRPr lang="en-GB"/>
          </a:p>
        </p:txBody>
      </p:sp>
    </p:spTree>
    <p:extLst>
      <p:ext uri="{BB962C8B-B14F-4D97-AF65-F5344CB8AC3E}">
        <p14:creationId xmlns:p14="http://schemas.microsoft.com/office/powerpoint/2010/main" val="73442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31E16C-B66E-4F65-8AF7-38F1E4F85A50}" type="datetime1">
              <a:rPr lang="en-GB" smtClean="0"/>
              <a:t>11/06/2019</a:t>
            </a:fld>
            <a:endParaRPr lang="en-GB"/>
          </a:p>
        </p:txBody>
      </p:sp>
      <p:sp>
        <p:nvSpPr>
          <p:cNvPr id="6" name="Footer Placeholder 5"/>
          <p:cNvSpPr>
            <a:spLocks noGrp="1"/>
          </p:cNvSpPr>
          <p:nvPr>
            <p:ph type="ftr" sz="quarter" idx="11"/>
          </p:nvPr>
        </p:nvSpPr>
        <p:spPr/>
        <p:txBody>
          <a:bodyPr/>
          <a:lstStyle/>
          <a:p>
            <a:r>
              <a:rPr lang="en-US"/>
              <a:t>Deirdre Mc Kenna Specialist palliative care social worker SHSCT</a:t>
            </a:r>
            <a:endParaRPr lang="en-GB"/>
          </a:p>
        </p:txBody>
      </p:sp>
      <p:sp>
        <p:nvSpPr>
          <p:cNvPr id="7" name="Slide Number Placeholder 6"/>
          <p:cNvSpPr>
            <a:spLocks noGrp="1"/>
          </p:cNvSpPr>
          <p:nvPr>
            <p:ph type="sldNum" sz="quarter" idx="12"/>
          </p:nvPr>
        </p:nvSpPr>
        <p:spPr/>
        <p:txBody>
          <a:bodyPr/>
          <a:lstStyle/>
          <a:p>
            <a:fld id="{BFD592CF-A36F-41C6-BF9B-9C59DE037F17}" type="slidenum">
              <a:rPr lang="en-GB" smtClean="0"/>
              <a:t>‹#›</a:t>
            </a:fld>
            <a:endParaRPr lang="en-GB"/>
          </a:p>
        </p:txBody>
      </p:sp>
    </p:spTree>
    <p:extLst>
      <p:ext uri="{BB962C8B-B14F-4D97-AF65-F5344CB8AC3E}">
        <p14:creationId xmlns:p14="http://schemas.microsoft.com/office/powerpoint/2010/main" val="282954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1" y="0"/>
            <a:ext cx="9144000" cy="6858000"/>
          </a:xfrm>
          <a:prstGeom prst="rect">
            <a:avLst/>
          </a:prstGeom>
          <a:gradFill flip="none" rotWithShape="1">
            <a:gsLst>
              <a:gs pos="24000">
                <a:srgbClr val="FEFDDB"/>
              </a:gs>
              <a:gs pos="31000">
                <a:srgbClr val="F0EBD5"/>
              </a:gs>
              <a:gs pos="79000">
                <a:srgbClr val="D1C39F"/>
              </a:gs>
            </a:gsLst>
            <a:lin ang="16200000" scaled="1"/>
            <a:tileRect/>
          </a:gra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2" name="Title Placeholder 1"/>
          <p:cNvSpPr>
            <a:spLocks noGrp="1"/>
          </p:cNvSpPr>
          <p:nvPr>
            <p:ph type="title"/>
          </p:nvPr>
        </p:nvSpPr>
        <p:spPr>
          <a:xfrm>
            <a:off x="457200" y="274638"/>
            <a:ext cx="8229600" cy="1354162"/>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204864"/>
            <a:ext cx="8229600" cy="3921299"/>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B9149-8649-4B7D-8E60-C36CB02BF747}" type="datetime1">
              <a:rPr lang="en-GB" smtClean="0"/>
              <a:t>11/06/2019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Deirdre Mc Kenna Specialist palliative care social worker SHSCT</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592CF-A36F-41C6-BF9B-9C59DE037F17}" type="slidenum">
              <a:rPr lang="en-GB" smtClean="0"/>
              <a:t>‹#›</a:t>
            </a:fld>
            <a:endParaRPr lang="en-GB"/>
          </a:p>
        </p:txBody>
      </p:sp>
    </p:spTree>
    <p:extLst>
      <p:ext uri="{BB962C8B-B14F-4D97-AF65-F5344CB8AC3E}">
        <p14:creationId xmlns:p14="http://schemas.microsoft.com/office/powerpoint/2010/main" val="42639001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b="1" kern="1200">
          <a:solidFill>
            <a:srgbClr val="9A0A14"/>
          </a:solidFill>
          <a:latin typeface="+mj-lt"/>
          <a:ea typeface="+mj-ea"/>
          <a:cs typeface="+mj-cs"/>
        </a:defRPr>
      </a:lvl1pPr>
    </p:titleStyle>
    <p:bodyStyle>
      <a:lvl1pPr marL="0" indent="0" algn="r" defTabSz="914400" rtl="0"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FA484A8A-F45B-4ECC-81E3-42FEEC95076F}"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26519787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604" y="1343055"/>
            <a:ext cx="6861918" cy="5232522"/>
          </a:xfrm>
          <a:prstGeom prst="rect">
            <a:avLst/>
          </a:prstGeom>
          <a:effectLst>
            <a:softEdge rad="368300"/>
          </a:effectLst>
        </p:spPr>
      </p:pic>
      <p:sp>
        <p:nvSpPr>
          <p:cNvPr id="6146" name="Title 1"/>
          <p:cNvSpPr>
            <a:spLocks noGrp="1"/>
          </p:cNvSpPr>
          <p:nvPr>
            <p:ph type="title"/>
          </p:nvPr>
        </p:nvSpPr>
        <p:spPr>
          <a:xfrm>
            <a:off x="449796" y="404664"/>
            <a:ext cx="8244408" cy="903326"/>
          </a:xfrm>
        </p:spPr>
        <p:txBody>
          <a:bodyPr>
            <a:normAutofit fontScale="90000"/>
          </a:bodyPr>
          <a:lstStyle/>
          <a:p>
            <a:r>
              <a:rPr lang="en-GB" altLang="en-US" sz="6000" dirty="0"/>
              <a:t>   </a:t>
            </a:r>
            <a:br>
              <a:rPr lang="en-GB" altLang="en-US" sz="6000" dirty="0"/>
            </a:br>
            <a:endParaRPr lang="en-GB" altLang="en-US" sz="6000" dirty="0"/>
          </a:p>
        </p:txBody>
      </p:sp>
      <p:pic>
        <p:nvPicPr>
          <p:cNvPr id="6147" name="Picture 11" descr="C:\Program Files\Microsoft Office\MEDIA\OFFICE14\Bullets\BD21295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367088"/>
            <a:ext cx="1428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607840" y="327392"/>
            <a:ext cx="5688632" cy="1200329"/>
          </a:xfrm>
          <a:prstGeom prst="rect">
            <a:avLst/>
          </a:prstGeom>
          <a:noFill/>
        </p:spPr>
        <p:txBody>
          <a:bodyPr wrap="square" rtlCol="0">
            <a:spAutoFit/>
          </a:bodyPr>
          <a:lstStyle/>
          <a:p>
            <a:pPr algn="ctr"/>
            <a:r>
              <a:rPr lang="en-GB" sz="2400" dirty="0"/>
              <a:t>The Heart of Living and Dying</a:t>
            </a:r>
          </a:p>
          <a:p>
            <a:pPr algn="ctr"/>
            <a:r>
              <a:rPr lang="en-GB" sz="2400" dirty="0"/>
              <a:t>All Ireland Social Work Research Conference 2019</a:t>
            </a:r>
          </a:p>
        </p:txBody>
      </p:sp>
      <p:sp>
        <p:nvSpPr>
          <p:cNvPr id="5" name="AutoShape 2" descr="Image result for he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hear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Image result for heart"/>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Footer Placeholder 1"/>
          <p:cNvSpPr>
            <a:spLocks noGrp="1"/>
          </p:cNvSpPr>
          <p:nvPr>
            <p:ph type="ftr" sz="quarter" idx="11"/>
          </p:nvPr>
        </p:nvSpPr>
        <p:spPr/>
        <p:txBody>
          <a:bodyPr/>
          <a:lstStyle/>
          <a:p>
            <a:r>
              <a:rPr lang="en-US"/>
              <a:t>Deirdre Mc Kenna Specialist palliative care social worker SHSCT</a:t>
            </a:r>
            <a:endParaRPr lang="en-GB"/>
          </a:p>
        </p:txBody>
      </p:sp>
    </p:spTree>
    <p:extLst>
      <p:ext uri="{BB962C8B-B14F-4D97-AF65-F5344CB8AC3E}">
        <p14:creationId xmlns:p14="http://schemas.microsoft.com/office/powerpoint/2010/main" val="2625176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46"/>
            <a:ext cx="8229600" cy="1143000"/>
          </a:xfrm>
        </p:spPr>
        <p:txBody>
          <a:bodyPr/>
          <a:lstStyle/>
          <a:p>
            <a:r>
              <a:rPr lang="en-GB" dirty="0"/>
              <a:t>What some people have said</a:t>
            </a:r>
          </a:p>
        </p:txBody>
      </p:sp>
      <p:sp>
        <p:nvSpPr>
          <p:cNvPr id="4" name="AutoShape 2" descr="Image result for silhouett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ilhouett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silhouette"/>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silhouette"/>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Image result for silhouette"/>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Image result for silhouette"/>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4" descr="Image result for silhouette"/>
          <p:cNvSpPr>
            <a:spLocks noChangeAspect="1" noChangeArrowheads="1"/>
          </p:cNvSpPr>
          <p:nvPr/>
        </p:nvSpPr>
        <p:spPr bwMode="auto">
          <a:xfrm>
            <a:off x="9144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b="8730"/>
          <a:stretch/>
        </p:blipFill>
        <p:spPr>
          <a:xfrm>
            <a:off x="457201" y="1484785"/>
            <a:ext cx="1223576" cy="1152128"/>
          </a:xfrm>
          <a:prstGeom prst="rect">
            <a:avLst/>
          </a:prstGeom>
        </p:spPr>
      </p:pic>
      <p:sp>
        <p:nvSpPr>
          <p:cNvPr id="13" name="AutoShape 16" descr="Image result for silhouette"/>
          <p:cNvSpPr>
            <a:spLocks noChangeAspect="1" noChangeArrowheads="1"/>
          </p:cNvSpPr>
          <p:nvPr/>
        </p:nvSpPr>
        <p:spPr bwMode="auto">
          <a:xfrm>
            <a:off x="1066800"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12886"/>
          <a:stretch/>
        </p:blipFill>
        <p:spPr>
          <a:xfrm>
            <a:off x="7631272" y="3140968"/>
            <a:ext cx="1461882" cy="1373738"/>
          </a:xfrm>
          <a:prstGeom prst="rect">
            <a:avLst/>
          </a:prstGeom>
        </p:spPr>
      </p:pic>
      <p:pic>
        <p:nvPicPr>
          <p:cNvPr id="3090" name="Picture 18" descr="Image result for silhou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86" y="5257215"/>
            <a:ext cx="1357086" cy="1357086"/>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a:xfrm>
            <a:off x="2193617" y="1074737"/>
            <a:ext cx="6665912" cy="1562176"/>
          </a:xfrm>
          <a:prstGeom prst="wedgeRoundRectCallout">
            <a:avLst>
              <a:gd name="adj1" fmla="val -57326"/>
              <a:gd name="adj2" fmla="val 26539"/>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r>
              <a:rPr lang="en-GB" i="1" dirty="0">
                <a:solidFill>
                  <a:srgbClr val="00B050"/>
                </a:solidFill>
              </a:rPr>
              <a:t>“I thought it was interesting that I can be immersed in reading about issues relating to living and dying without applying it to myself. It takes time and consideration and this conversation offered me that.”</a:t>
            </a:r>
            <a:endParaRPr lang="en-GB" dirty="0">
              <a:solidFill>
                <a:srgbClr val="00B050"/>
              </a:solidFill>
            </a:endParaRPr>
          </a:p>
        </p:txBody>
      </p:sp>
      <p:sp>
        <p:nvSpPr>
          <p:cNvPr id="16" name="Rounded Rectangular Callout 15"/>
          <p:cNvSpPr/>
          <p:nvPr/>
        </p:nvSpPr>
        <p:spPr>
          <a:xfrm>
            <a:off x="637930" y="3068960"/>
            <a:ext cx="6626696" cy="1297797"/>
          </a:xfrm>
          <a:prstGeom prst="wedgeRoundRectCallout">
            <a:avLst>
              <a:gd name="adj1" fmla="val 53636"/>
              <a:gd name="adj2" fmla="val 2951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r>
              <a:rPr lang="en-GB" i="1" dirty="0">
                <a:solidFill>
                  <a:srgbClr val="0066FF"/>
                </a:solidFill>
              </a:rPr>
              <a:t>“very difficult subject that you want to put off, culture of N Ireland/don’t talk/stiff upper lip, it is very important that next of kin know what you want”</a:t>
            </a:r>
            <a:endParaRPr lang="en-GB" dirty="0">
              <a:solidFill>
                <a:srgbClr val="0066FF"/>
              </a:solidFill>
            </a:endParaRPr>
          </a:p>
        </p:txBody>
      </p:sp>
      <p:sp>
        <p:nvSpPr>
          <p:cNvPr id="17" name="Rounded Rectangular Callout 16"/>
          <p:cNvSpPr/>
          <p:nvPr/>
        </p:nvSpPr>
        <p:spPr>
          <a:xfrm>
            <a:off x="1622111" y="4971302"/>
            <a:ext cx="6707647" cy="1410026"/>
          </a:xfrm>
          <a:prstGeom prst="wedgeRoundRectCallout">
            <a:avLst>
              <a:gd name="adj1" fmla="val -58051"/>
              <a:gd name="adj2" fmla="val 33705"/>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r>
              <a:rPr lang="en-GB" i="1" dirty="0">
                <a:solidFill>
                  <a:srgbClr val="7030A0"/>
                </a:solidFill>
              </a:rPr>
              <a:t>“It was so good to share experiences both within the smaller groups and the larger groups, we need to talk more openly about what matters to me”</a:t>
            </a:r>
            <a:endParaRPr lang="en-GB" dirty="0">
              <a:solidFill>
                <a:srgbClr val="7030A0"/>
              </a:solidFill>
            </a:endParaRPr>
          </a:p>
        </p:txBody>
      </p:sp>
      <p:sp>
        <p:nvSpPr>
          <p:cNvPr id="3" name="Footer Placeholder 2"/>
          <p:cNvSpPr>
            <a:spLocks noGrp="1"/>
          </p:cNvSpPr>
          <p:nvPr>
            <p:ph type="ftr" sz="quarter" idx="11"/>
          </p:nvPr>
        </p:nvSpPr>
        <p:spPr/>
        <p:txBody>
          <a:bodyPr/>
          <a:lstStyle/>
          <a:p>
            <a:r>
              <a:rPr lang="en-US"/>
              <a:t>Deirdre Mc Kenna Specialist palliative care social worker SHSCT</a:t>
            </a:r>
            <a:endParaRPr lang="en-GB"/>
          </a:p>
        </p:txBody>
      </p:sp>
    </p:spTree>
    <p:extLst>
      <p:ext uri="{BB962C8B-B14F-4D97-AF65-F5344CB8AC3E}">
        <p14:creationId xmlns:p14="http://schemas.microsoft.com/office/powerpoint/2010/main" val="324924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4011" t="10050" r="38445" b="1024"/>
          <a:stretch/>
        </p:blipFill>
        <p:spPr bwMode="auto">
          <a:xfrm>
            <a:off x="2051720" y="32057"/>
            <a:ext cx="5040560" cy="6336704"/>
          </a:xfrm>
          <a:prstGeom prst="rect">
            <a:avLst/>
          </a:prstGeom>
          <a:ln>
            <a:noFill/>
          </a:ln>
          <a:extLst>
            <a:ext uri="{53640926-AAD7-44D8-BBD7-CCE9431645EC}">
              <a14:shadowObscured xmlns:a14="http://schemas.microsoft.com/office/drawing/2010/main"/>
            </a:ext>
          </a:extLst>
        </p:spPr>
      </p:pic>
      <p:sp>
        <p:nvSpPr>
          <p:cNvPr id="5" name="Footer Placeholder 4"/>
          <p:cNvSpPr>
            <a:spLocks noGrp="1"/>
          </p:cNvSpPr>
          <p:nvPr>
            <p:ph type="ftr" sz="quarter" idx="11"/>
          </p:nvPr>
        </p:nvSpPr>
        <p:spPr/>
        <p:txBody>
          <a:bodyPr/>
          <a:lstStyle/>
          <a:p>
            <a:r>
              <a:rPr lang="en-US"/>
              <a:t>Deirdre Mc Kenna Specialist palliative care social worker SHSCT</a:t>
            </a:r>
            <a:endParaRPr lang="en-GB"/>
          </a:p>
        </p:txBody>
      </p:sp>
    </p:spTree>
    <p:extLst>
      <p:ext uri="{BB962C8B-B14F-4D97-AF65-F5344CB8AC3E}">
        <p14:creationId xmlns:p14="http://schemas.microsoft.com/office/powerpoint/2010/main" val="298148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 Measure?</a:t>
            </a:r>
          </a:p>
        </p:txBody>
      </p:sp>
      <p:sp>
        <p:nvSpPr>
          <p:cNvPr id="3" name="Content Placeholder 2"/>
          <p:cNvSpPr>
            <a:spLocks noGrp="1"/>
          </p:cNvSpPr>
          <p:nvPr>
            <p:ph idx="1"/>
          </p:nvPr>
        </p:nvSpPr>
        <p:spPr/>
        <p:txBody>
          <a:bodyPr/>
          <a:lstStyle/>
          <a:p>
            <a:pPr marL="0" indent="0">
              <a:buNone/>
            </a:pPr>
            <a:r>
              <a:rPr lang="en-US" dirty="0"/>
              <a:t>			Research Question </a:t>
            </a:r>
          </a:p>
          <a:p>
            <a:pPr marL="0" indent="0">
              <a:buNone/>
            </a:pPr>
            <a:endParaRPr lang="en-US" dirty="0"/>
          </a:p>
          <a:p>
            <a:pPr marL="0" indent="0">
              <a:buNone/>
            </a:pPr>
            <a:r>
              <a:rPr lang="en-US" dirty="0"/>
              <a:t>How does “the heart of living and dying” group process enable people talk about death and dying and support them to plan ahead?</a:t>
            </a:r>
          </a:p>
          <a:p>
            <a:endParaRPr lang="en-GB" dirty="0"/>
          </a:p>
        </p:txBody>
      </p:sp>
      <p:sp>
        <p:nvSpPr>
          <p:cNvPr id="4" name="Footer Placeholder 3"/>
          <p:cNvSpPr>
            <a:spLocks noGrp="1"/>
          </p:cNvSpPr>
          <p:nvPr>
            <p:ph type="ftr" sz="quarter" idx="11"/>
          </p:nvPr>
        </p:nvSpPr>
        <p:spPr/>
        <p:txBody>
          <a:bodyPr/>
          <a:lstStyle/>
          <a:p>
            <a:r>
              <a:rPr lang="en-US"/>
              <a:t>Deirdre Mc Kenna Specialist palliative care social worker SHSCT</a:t>
            </a:r>
            <a:endParaRPr lang="en-GB"/>
          </a:p>
        </p:txBody>
      </p:sp>
    </p:spTree>
    <p:extLst>
      <p:ext uri="{BB962C8B-B14F-4D97-AF65-F5344CB8AC3E}">
        <p14:creationId xmlns:p14="http://schemas.microsoft.com/office/powerpoint/2010/main" val="277120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2481-4D42-43B4-8EF9-F2B8234EC97C}"/>
              </a:ext>
            </a:extLst>
          </p:cNvPr>
          <p:cNvSpPr>
            <a:spLocks noGrp="1"/>
          </p:cNvSpPr>
          <p:nvPr>
            <p:ph type="title"/>
          </p:nvPr>
        </p:nvSpPr>
        <p:spPr/>
        <p:txBody>
          <a:bodyPr/>
          <a:lstStyle/>
          <a:p>
            <a:r>
              <a:rPr lang="en-GB" dirty="0"/>
              <a:t>Trigger alert</a:t>
            </a:r>
          </a:p>
        </p:txBody>
      </p:sp>
      <p:pic>
        <p:nvPicPr>
          <p:cNvPr id="5" name="Content Placeholder 4">
            <a:extLst>
              <a:ext uri="{FF2B5EF4-FFF2-40B4-BE49-F238E27FC236}">
                <a16:creationId xmlns:a16="http://schemas.microsoft.com/office/drawing/2014/main" id="{F8E8268E-874F-495D-83F4-DE5D34D6109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251075" y="2064544"/>
            <a:ext cx="4641850" cy="34813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Footer Placeholder 2"/>
          <p:cNvSpPr>
            <a:spLocks noGrp="1"/>
          </p:cNvSpPr>
          <p:nvPr>
            <p:ph type="ftr" sz="quarter" idx="11"/>
          </p:nvPr>
        </p:nvSpPr>
        <p:spPr/>
        <p:txBody>
          <a:bodyPr/>
          <a:lstStyle/>
          <a:p>
            <a:r>
              <a:rPr lang="en-US"/>
              <a:t>Deirdre Mc Kenna Specialist palliative care social worker SHSCT</a:t>
            </a:r>
            <a:endParaRPr lang="en-GB"/>
          </a:p>
        </p:txBody>
      </p:sp>
    </p:spTree>
    <p:extLst>
      <p:ext uri="{BB962C8B-B14F-4D97-AF65-F5344CB8AC3E}">
        <p14:creationId xmlns:p14="http://schemas.microsoft.com/office/powerpoint/2010/main" val="271757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D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121" y="116632"/>
            <a:ext cx="8229600" cy="792088"/>
          </a:xfrm>
        </p:spPr>
        <p:txBody>
          <a:bodyPr/>
          <a:lstStyle/>
          <a:p>
            <a:r>
              <a:rPr lang="en-GB" dirty="0"/>
              <a:t>What is the heart of living &amp; dying?</a:t>
            </a:r>
          </a:p>
        </p:txBody>
      </p:sp>
      <p:sp>
        <p:nvSpPr>
          <p:cNvPr id="3" name="Content Placeholder 2"/>
          <p:cNvSpPr>
            <a:spLocks noGrp="1"/>
          </p:cNvSpPr>
          <p:nvPr>
            <p:ph idx="1"/>
          </p:nvPr>
        </p:nvSpPr>
        <p:spPr>
          <a:xfrm>
            <a:off x="467360" y="836712"/>
            <a:ext cx="8229600" cy="4320480"/>
          </a:xfrm>
        </p:spPr>
        <p:txBody>
          <a:bodyPr/>
          <a:lstStyle/>
          <a:p>
            <a:r>
              <a:rPr lang="en-US" sz="2200" dirty="0"/>
              <a:t>A group process contributing to a public health approach to advance care planning</a:t>
            </a:r>
          </a:p>
          <a:p>
            <a:r>
              <a:rPr lang="en-US" sz="2200" dirty="0"/>
              <a:t>Advance care planning is an on-going process of discussion between the person, those close to them and their health care professionals focusing on the person’s wishes and preferences for their care as they approach the end of their life</a:t>
            </a:r>
          </a:p>
          <a:p>
            <a:r>
              <a:rPr lang="en-US" sz="2200" dirty="0"/>
              <a:t>The heart of living and dying brings advance care planning into the public domain</a:t>
            </a:r>
          </a:p>
          <a:p>
            <a:r>
              <a:rPr lang="en-US" sz="2200" dirty="0"/>
              <a:t>It encourages people who are well, to think forward and explore their goals, hopes, concerns, or fears and plan ahead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08" y="4509120"/>
            <a:ext cx="1800200" cy="11936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545661"/>
            <a:ext cx="1764804" cy="11637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4509120"/>
            <a:ext cx="2304256" cy="1200288"/>
          </a:xfrm>
          <a:prstGeom prst="rect">
            <a:avLst/>
          </a:prstGeom>
        </p:spPr>
      </p:pic>
    </p:spTree>
    <p:extLst>
      <p:ext uri="{BB962C8B-B14F-4D97-AF65-F5344CB8AC3E}">
        <p14:creationId xmlns:p14="http://schemas.microsoft.com/office/powerpoint/2010/main" val="57000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irdre.mckenna\AppData\Local\Microsoft\Windows\Temporary Internet Files\Content.Outlook\GT5QY6M2\IMG_0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578430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Deirdre Mc Kenna Specialist palliative care social worker SHSCT</a:t>
            </a:r>
            <a:endParaRPr lang="en-GB"/>
          </a:p>
        </p:txBody>
      </p:sp>
    </p:spTree>
    <p:extLst>
      <p:ext uri="{BB962C8B-B14F-4D97-AF65-F5344CB8AC3E}">
        <p14:creationId xmlns:p14="http://schemas.microsoft.com/office/powerpoint/2010/main" val="258481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5149"/>
            <a:ext cx="7571184" cy="1143000"/>
          </a:xfrm>
        </p:spPr>
        <p:txBody>
          <a:bodyPr/>
          <a:lstStyle/>
          <a:p>
            <a:pPr algn="l"/>
            <a:r>
              <a:rPr lang="en-GB" dirty="0"/>
              <a:t>Why do this?</a:t>
            </a:r>
          </a:p>
        </p:txBody>
      </p:sp>
      <p:sp>
        <p:nvSpPr>
          <p:cNvPr id="3" name="Content Placeholder 2"/>
          <p:cNvSpPr>
            <a:spLocks noGrp="1"/>
          </p:cNvSpPr>
          <p:nvPr>
            <p:ph idx="1"/>
          </p:nvPr>
        </p:nvSpPr>
        <p:spPr>
          <a:xfrm>
            <a:off x="395536" y="1268760"/>
            <a:ext cx="5112568" cy="4525963"/>
          </a:xfrm>
        </p:spPr>
        <p:txBody>
          <a:bodyPr>
            <a:normAutofit fontScale="77500" lnSpcReduction="20000"/>
          </a:bodyPr>
          <a:lstStyle/>
          <a:p>
            <a:r>
              <a:rPr lang="en-GB" dirty="0"/>
              <a:t>Aging population</a:t>
            </a:r>
          </a:p>
          <a:p>
            <a:r>
              <a:rPr lang="en-GB" dirty="0"/>
              <a:t>Rising health care needs</a:t>
            </a:r>
          </a:p>
          <a:p>
            <a:r>
              <a:rPr lang="en-GB" dirty="0"/>
              <a:t>Difficulty of finding the </a:t>
            </a:r>
            <a:r>
              <a:rPr lang="en-GB" b="1" i="1" dirty="0"/>
              <a:t>right time </a:t>
            </a:r>
            <a:r>
              <a:rPr lang="en-GB" dirty="0"/>
              <a:t>to introduce ACP</a:t>
            </a:r>
          </a:p>
          <a:p>
            <a:r>
              <a:rPr lang="en-US" dirty="0"/>
              <a:t>Growing public health approach to palliative and EOLC </a:t>
            </a:r>
            <a:r>
              <a:rPr lang="en-US" dirty="0" err="1"/>
              <a:t>eg</a:t>
            </a:r>
            <a:r>
              <a:rPr lang="en-US" dirty="0"/>
              <a:t> compassionate communities</a:t>
            </a:r>
          </a:p>
          <a:p>
            <a:r>
              <a:rPr lang="en-GB" dirty="0"/>
              <a:t>Health and social care professionals awareness or knowledge of ACP </a:t>
            </a:r>
          </a:p>
          <a:p>
            <a:r>
              <a:rPr lang="en-GB" dirty="0"/>
              <a:t>Fear among health and social care professionals of having these difficult conversations</a:t>
            </a:r>
          </a:p>
        </p:txBody>
      </p:sp>
      <p:sp>
        <p:nvSpPr>
          <p:cNvPr id="11" name="AutoShape 2" descr="Image result for tim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671" y="2420888"/>
            <a:ext cx="2143125" cy="2143125"/>
          </a:xfrm>
          <a:prstGeom prst="rect">
            <a:avLst/>
          </a:prstGeom>
        </p:spPr>
      </p:pic>
      <p:sp>
        <p:nvSpPr>
          <p:cNvPr id="13" name="AutoShape 4" descr="Image result for tim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421" y="346127"/>
            <a:ext cx="2619375" cy="174307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5646" y="5013176"/>
            <a:ext cx="2724150" cy="1676400"/>
          </a:xfrm>
          <a:prstGeom prst="rect">
            <a:avLst/>
          </a:prstGeom>
        </p:spPr>
      </p:pic>
      <p:sp>
        <p:nvSpPr>
          <p:cNvPr id="4" name="Footer Placeholder 3"/>
          <p:cNvSpPr>
            <a:spLocks noGrp="1"/>
          </p:cNvSpPr>
          <p:nvPr>
            <p:ph type="ftr" sz="quarter" idx="11"/>
          </p:nvPr>
        </p:nvSpPr>
        <p:spPr/>
        <p:txBody>
          <a:bodyPr/>
          <a:lstStyle/>
          <a:p>
            <a:r>
              <a:rPr lang="en-US"/>
              <a:t>Deirdre Mc Kenna Specialist palliative care social worker SHSCT</a:t>
            </a:r>
            <a:endParaRPr lang="en-GB"/>
          </a:p>
        </p:txBody>
      </p:sp>
    </p:spTree>
    <p:extLst>
      <p:ext uri="{BB962C8B-B14F-4D97-AF65-F5344CB8AC3E}">
        <p14:creationId xmlns:p14="http://schemas.microsoft.com/office/powerpoint/2010/main" val="122198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this?</a:t>
            </a:r>
          </a:p>
        </p:txBody>
      </p:sp>
      <p:sp>
        <p:nvSpPr>
          <p:cNvPr id="3" name="Content Placeholder 2"/>
          <p:cNvSpPr>
            <a:spLocks noGrp="1"/>
          </p:cNvSpPr>
          <p:nvPr>
            <p:ph idx="1"/>
          </p:nvPr>
        </p:nvSpPr>
        <p:spPr/>
        <p:txBody>
          <a:bodyPr/>
          <a:lstStyle/>
          <a:p>
            <a:r>
              <a:rPr lang="en-GB" dirty="0"/>
              <a:t>In 2015, the All Ireland Institute of Hospice and Palliative Care (AIIHPC) published a survey report called “Let’s Talk”; a key finding was that 68% of people said that planning for their future was their greatest concern. </a:t>
            </a:r>
          </a:p>
        </p:txBody>
      </p:sp>
      <p:sp>
        <p:nvSpPr>
          <p:cNvPr id="4" name="Footer Placeholder 3"/>
          <p:cNvSpPr>
            <a:spLocks noGrp="1"/>
          </p:cNvSpPr>
          <p:nvPr>
            <p:ph type="ftr" sz="quarter" idx="11"/>
          </p:nvPr>
        </p:nvSpPr>
        <p:spPr/>
        <p:txBody>
          <a:bodyPr/>
          <a:lstStyle/>
          <a:p>
            <a:r>
              <a:rPr lang="en-US"/>
              <a:t>Deirdre Mc Kenna Specialist palliative care social worker SHSCT</a:t>
            </a:r>
            <a:endParaRPr lang="en-GB"/>
          </a:p>
        </p:txBody>
      </p:sp>
    </p:spTree>
    <p:extLst>
      <p:ext uri="{BB962C8B-B14F-4D97-AF65-F5344CB8AC3E}">
        <p14:creationId xmlns:p14="http://schemas.microsoft.com/office/powerpoint/2010/main" val="244229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a:t>Why?</a:t>
            </a:r>
          </a:p>
        </p:txBody>
      </p:sp>
      <p:sp>
        <p:nvSpPr>
          <p:cNvPr id="3" name="Content Placeholder 2"/>
          <p:cNvSpPr>
            <a:spLocks noGrp="1"/>
          </p:cNvSpPr>
          <p:nvPr>
            <p:ph idx="1"/>
          </p:nvPr>
        </p:nvSpPr>
        <p:spPr>
          <a:xfrm>
            <a:off x="467544" y="980728"/>
            <a:ext cx="8229600" cy="4104455"/>
          </a:xfrm>
        </p:spPr>
        <p:txBody>
          <a:bodyPr>
            <a:normAutofit fontScale="77500" lnSpcReduction="20000"/>
          </a:bodyPr>
          <a:lstStyle/>
          <a:p>
            <a:pPr marL="0" indent="0">
              <a:buNone/>
            </a:pPr>
            <a:r>
              <a:rPr lang="en-GB" dirty="0"/>
              <a:t>  A systematic narrative review of social workers involvement in ACP found that</a:t>
            </a:r>
          </a:p>
          <a:p>
            <a:r>
              <a:rPr lang="en-GB" dirty="0"/>
              <a:t>Social </a:t>
            </a:r>
            <a:r>
              <a:rPr lang="en-US" dirty="0"/>
              <a:t>workers in varied care settings are often the key professionals who interface with the person and their families during life transitions because of their skills of communication, </a:t>
            </a:r>
            <a:r>
              <a:rPr lang="en-GB" dirty="0"/>
              <a:t>negotiation, support and advocacy.</a:t>
            </a:r>
          </a:p>
          <a:p>
            <a:r>
              <a:rPr lang="en-GB" dirty="0"/>
              <a:t>Social </a:t>
            </a:r>
            <a:r>
              <a:rPr lang="en-US" dirty="0"/>
              <a:t>work practice is founded on a holistic model which</a:t>
            </a:r>
          </a:p>
          <a:p>
            <a:pPr marL="0" indent="0">
              <a:buNone/>
            </a:pPr>
            <a:r>
              <a:rPr lang="en-US" dirty="0"/>
              <a:t>     embraces all areas of need. </a:t>
            </a:r>
          </a:p>
          <a:p>
            <a:r>
              <a:rPr lang="en-US" dirty="0"/>
              <a:t>The involvement of social workers is critical to </a:t>
            </a:r>
            <a:r>
              <a:rPr lang="en-US" dirty="0" err="1"/>
              <a:t>EoL</a:t>
            </a:r>
            <a:r>
              <a:rPr lang="en-US" dirty="0"/>
              <a:t> care provision. (Chow et al 2017)</a:t>
            </a:r>
            <a:endParaRPr lang="en-GB" dirty="0"/>
          </a:p>
        </p:txBody>
      </p:sp>
      <p:sp>
        <p:nvSpPr>
          <p:cNvPr id="4" name="AutoShape 2" descr="Image result for tre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tre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18" y="4799902"/>
            <a:ext cx="8269025" cy="1298451"/>
          </a:xfrm>
          <a:prstGeom prst="rect">
            <a:avLst/>
          </a:prstGeom>
        </p:spPr>
      </p:pic>
      <p:sp>
        <p:nvSpPr>
          <p:cNvPr id="7" name="Footer Placeholder 6"/>
          <p:cNvSpPr>
            <a:spLocks noGrp="1"/>
          </p:cNvSpPr>
          <p:nvPr>
            <p:ph type="ftr" sz="quarter" idx="11"/>
          </p:nvPr>
        </p:nvSpPr>
        <p:spPr/>
        <p:txBody>
          <a:bodyPr/>
          <a:lstStyle/>
          <a:p>
            <a:r>
              <a:rPr lang="en-US" dirty="0"/>
              <a:t>Deirdre Mc Kenna Specialist palliative care social worker SHSCT</a:t>
            </a:r>
            <a:endParaRPr lang="en-GB" dirty="0"/>
          </a:p>
        </p:txBody>
      </p:sp>
    </p:spTree>
    <p:extLst>
      <p:ext uri="{BB962C8B-B14F-4D97-AF65-F5344CB8AC3E}">
        <p14:creationId xmlns:p14="http://schemas.microsoft.com/office/powerpoint/2010/main" val="337144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What does the “Heart of Living and Dying” group process look like?</a:t>
            </a:r>
          </a:p>
        </p:txBody>
      </p:sp>
      <p:sp>
        <p:nvSpPr>
          <p:cNvPr id="3" name="Content Placeholder 2"/>
          <p:cNvSpPr>
            <a:spLocks noGrp="1"/>
          </p:cNvSpPr>
          <p:nvPr>
            <p:ph idx="1"/>
          </p:nvPr>
        </p:nvSpPr>
        <p:spPr/>
        <p:txBody>
          <a:bodyPr/>
          <a:lstStyle/>
          <a:p>
            <a:r>
              <a:rPr lang="en-GB" dirty="0"/>
              <a:t>2 hour facilitated session</a:t>
            </a:r>
          </a:p>
          <a:p>
            <a:r>
              <a:rPr lang="en-GB" dirty="0"/>
              <a:t>Table talk </a:t>
            </a:r>
          </a:p>
          <a:p>
            <a:r>
              <a:rPr lang="en-GB" dirty="0"/>
              <a:t>Using prompt questions</a:t>
            </a:r>
          </a:p>
          <a:p>
            <a:r>
              <a:rPr lang="en-GB" dirty="0"/>
              <a:t>Invitational</a:t>
            </a:r>
          </a:p>
          <a:p>
            <a:r>
              <a:rPr lang="en-GB" dirty="0"/>
              <a:t>Gentle</a:t>
            </a:r>
          </a:p>
          <a:p>
            <a:r>
              <a:rPr lang="en-GB" dirty="0"/>
              <a:t>Supported</a:t>
            </a:r>
          </a:p>
          <a:p>
            <a:endParaRPr lang="en-GB" dirty="0"/>
          </a:p>
          <a:p>
            <a:endParaRPr lang="en-GB" dirty="0"/>
          </a:p>
        </p:txBody>
      </p:sp>
      <p:sp>
        <p:nvSpPr>
          <p:cNvPr id="4" name="Footer Placeholder 3"/>
          <p:cNvSpPr>
            <a:spLocks noGrp="1"/>
          </p:cNvSpPr>
          <p:nvPr>
            <p:ph type="ftr" sz="quarter" idx="11"/>
          </p:nvPr>
        </p:nvSpPr>
        <p:spPr/>
        <p:txBody>
          <a:bodyPr/>
          <a:lstStyle/>
          <a:p>
            <a:r>
              <a:rPr lang="en-US"/>
              <a:t>Deirdre Mc Kenna Specialist palliative care social worker SHSCT</a:t>
            </a:r>
            <a:endParaRPr lang="en-GB"/>
          </a:p>
        </p:txBody>
      </p:sp>
    </p:spTree>
    <p:extLst>
      <p:ext uri="{BB962C8B-B14F-4D97-AF65-F5344CB8AC3E}">
        <p14:creationId xmlns:p14="http://schemas.microsoft.com/office/powerpoint/2010/main" val="176812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		</a:t>
            </a:r>
            <a:r>
              <a:rPr lang="en-GB" dirty="0"/>
              <a:t>Our Task</a:t>
            </a:r>
            <a:r>
              <a:rPr lang="en-GB" sz="1800" dirty="0"/>
              <a:t>			</a:t>
            </a:r>
          </a:p>
        </p:txBody>
      </p:sp>
      <p:pic>
        <p:nvPicPr>
          <p:cNvPr id="4098" name="Picture 2" descr="Image result for group work"/>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95536" y="217806"/>
            <a:ext cx="8568952" cy="38592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5212" y="3927530"/>
            <a:ext cx="8229600" cy="2237774"/>
          </a:xfrm>
        </p:spPr>
        <p:txBody>
          <a:bodyPr>
            <a:noAutofit/>
          </a:bodyPr>
          <a:lstStyle/>
          <a:p>
            <a:pPr marL="0" indent="0" algn="ctr">
              <a:buNone/>
            </a:pPr>
            <a:r>
              <a:rPr lang="en-GB" sz="4800" b="0" dirty="0">
                <a:effectLst>
                  <a:outerShdw blurRad="38100" dist="38100" dir="2700000" algn="tl">
                    <a:srgbClr val="000000">
                      <a:alpha val="43137"/>
                    </a:srgbClr>
                  </a:outerShdw>
                </a:effectLst>
              </a:rPr>
              <a:t>To create and hold a space </a:t>
            </a:r>
          </a:p>
          <a:p>
            <a:pPr marL="0" indent="0" algn="ctr">
              <a:buNone/>
            </a:pPr>
            <a:r>
              <a:rPr lang="en-GB" sz="4800" b="0" dirty="0">
                <a:effectLst>
                  <a:outerShdw blurRad="38100" dist="38100" dir="2700000" algn="tl">
                    <a:srgbClr val="000000">
                      <a:alpha val="43137"/>
                    </a:srgbClr>
                  </a:outerShdw>
                </a:effectLst>
              </a:rPr>
              <a:t>for people where they can have this conversation</a:t>
            </a:r>
          </a:p>
        </p:txBody>
      </p:sp>
      <p:sp>
        <p:nvSpPr>
          <p:cNvPr id="4" name="Footer Placeholder 3"/>
          <p:cNvSpPr>
            <a:spLocks noGrp="1"/>
          </p:cNvSpPr>
          <p:nvPr>
            <p:ph type="ftr" sz="quarter" idx="11"/>
          </p:nvPr>
        </p:nvSpPr>
        <p:spPr/>
        <p:txBody>
          <a:bodyPr/>
          <a:lstStyle/>
          <a:p>
            <a:r>
              <a:rPr lang="en-US"/>
              <a:t>Deirdre Mc Kenna Specialist palliative care social worker SHSCT</a:t>
            </a:r>
            <a:endParaRPr lang="en-GB"/>
          </a:p>
        </p:txBody>
      </p:sp>
    </p:spTree>
    <p:extLst>
      <p:ext uri="{BB962C8B-B14F-4D97-AF65-F5344CB8AC3E}">
        <p14:creationId xmlns:p14="http://schemas.microsoft.com/office/powerpoint/2010/main" val="706810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TotalTime>
  <Words>554</Words>
  <Application>Microsoft Office PowerPoint</Application>
  <PresentationFormat>On-screen Show (4:3)</PresentationFormat>
  <Paragraphs>54</Paragraphs>
  <Slides>12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 Theme</vt:lpstr>
      <vt:lpstr>Default Design</vt:lpstr>
      <vt:lpstr>    </vt:lpstr>
      <vt:lpstr>Trigger alert</vt:lpstr>
      <vt:lpstr>What is the heart of living &amp; dying?</vt:lpstr>
      <vt:lpstr>PowerPoint Presentation</vt:lpstr>
      <vt:lpstr>Why do this?</vt:lpstr>
      <vt:lpstr>Why do this?</vt:lpstr>
      <vt:lpstr>Why?</vt:lpstr>
      <vt:lpstr>What does the “Heart of Living and Dying” group process look like?</vt:lpstr>
      <vt:lpstr>  Our Task   </vt:lpstr>
      <vt:lpstr>What some people have said</vt:lpstr>
      <vt:lpstr>PowerPoint Presentation</vt:lpstr>
      <vt:lpstr>Outcome Measure?</vt:lpstr>
    </vt:vector>
  </TitlesOfParts>
  <Company>Southern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Cherith</dc:creator>
  <cp:lastModifiedBy>CPD Officer</cp:lastModifiedBy>
  <cp:revision>51</cp:revision>
  <dcterms:created xsi:type="dcterms:W3CDTF">2018-11-28T09:47:08Z</dcterms:created>
  <dcterms:modified xsi:type="dcterms:W3CDTF">2019-06-11T12:32:11Z</dcterms:modified>
</cp:coreProperties>
</file>