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265" r:id="rId3"/>
    <p:sldId id="259" r:id="rId4"/>
    <p:sldId id="270" r:id="rId5"/>
    <p:sldId id="267" r:id="rId6"/>
    <p:sldId id="269" r:id="rId7"/>
    <p:sldId id="258" r:id="rId8"/>
    <p:sldId id="277" r:id="rId9"/>
    <p:sldId id="272" r:id="rId10"/>
    <p:sldId id="276" r:id="rId11"/>
    <p:sldId id="278" r:id="rId12"/>
    <p:sldId id="274" r:id="rId13"/>
    <p:sldId id="288" r:id="rId14"/>
    <p:sldId id="271" r:id="rId15"/>
    <p:sldId id="275" r:id="rId16"/>
    <p:sldId id="286" r:id="rId17"/>
    <p:sldId id="284"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2"/>
    <p:restoredTop sz="91463"/>
  </p:normalViewPr>
  <p:slideViewPr>
    <p:cSldViewPr snapToGrid="0" snapToObjects="1">
      <p:cViewPr varScale="1">
        <p:scale>
          <a:sx n="61" d="100"/>
          <a:sy n="61" d="100"/>
        </p:scale>
        <p:origin x="12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EA491-B410-41BA-9F6A-96A514F99064}"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en-US"/>
        </a:p>
      </dgm:t>
    </dgm:pt>
    <dgm:pt modelId="{64465A65-1AF2-42EB-8583-8D6CB91705E8}">
      <dgm:prSet phldrT="[Text]"/>
      <dgm:spPr/>
      <dgm:t>
        <a:bodyPr/>
        <a:lstStyle/>
        <a:p>
          <a:r>
            <a:rPr lang="en-US" dirty="0"/>
            <a:t>Emotional Impact </a:t>
          </a:r>
        </a:p>
      </dgm:t>
    </dgm:pt>
    <dgm:pt modelId="{950FFCB9-1C54-40AF-885E-CD7B2C0E714B}" type="parTrans" cxnId="{F483C732-3D20-45A6-970D-1F720D0AC3D2}">
      <dgm:prSet/>
      <dgm:spPr/>
      <dgm:t>
        <a:bodyPr/>
        <a:lstStyle/>
        <a:p>
          <a:endParaRPr lang="en-US"/>
        </a:p>
      </dgm:t>
    </dgm:pt>
    <dgm:pt modelId="{4EF29E17-1F33-4D73-993D-E977EBF9FF29}" type="sibTrans" cxnId="{F483C732-3D20-45A6-970D-1F720D0AC3D2}">
      <dgm:prSet/>
      <dgm:spPr/>
      <dgm:t>
        <a:bodyPr/>
        <a:lstStyle/>
        <a:p>
          <a:endParaRPr lang="en-US"/>
        </a:p>
      </dgm:t>
    </dgm:pt>
    <dgm:pt modelId="{C603AC2A-8114-40DF-B18E-7BF4E2276BA3}">
      <dgm:prSet phldrT="[Text]"/>
      <dgm:spPr/>
      <dgm:t>
        <a:bodyPr/>
        <a:lstStyle/>
        <a:p>
          <a:r>
            <a:rPr lang="en-US" dirty="0"/>
            <a:t>Social Media and Technology </a:t>
          </a:r>
        </a:p>
      </dgm:t>
    </dgm:pt>
    <dgm:pt modelId="{C3109343-1310-4B67-A932-525FA4D6BB9F}" type="sibTrans" cxnId="{7222928A-4B6F-4F10-9894-B52E9200FEC3}">
      <dgm:prSet/>
      <dgm:spPr/>
      <dgm:t>
        <a:bodyPr/>
        <a:lstStyle/>
        <a:p>
          <a:endParaRPr lang="en-US"/>
        </a:p>
      </dgm:t>
    </dgm:pt>
    <dgm:pt modelId="{4C2362D7-1661-4AE6-8C8C-F24C67A9595A}" type="parTrans" cxnId="{7222928A-4B6F-4F10-9894-B52E9200FEC3}">
      <dgm:prSet/>
      <dgm:spPr/>
      <dgm:t>
        <a:bodyPr/>
        <a:lstStyle/>
        <a:p>
          <a:endParaRPr lang="en-US"/>
        </a:p>
      </dgm:t>
    </dgm:pt>
    <dgm:pt modelId="{9AA5C7AE-EADB-4EF5-9297-3F0761522C41}">
      <dgm:prSet phldrT="[Text]"/>
      <dgm:spPr/>
      <dgm:t>
        <a:bodyPr/>
        <a:lstStyle/>
        <a:p>
          <a:r>
            <a:rPr lang="en-US"/>
            <a:t>Contrasting Lives</a:t>
          </a:r>
        </a:p>
      </dgm:t>
    </dgm:pt>
    <dgm:pt modelId="{A27BA39C-1670-4AC1-BDCC-FC4F40046C64}" type="sibTrans" cxnId="{B30698E2-3A3F-4151-9FE9-D14CF9BACDAA}">
      <dgm:prSet/>
      <dgm:spPr/>
      <dgm:t>
        <a:bodyPr/>
        <a:lstStyle/>
        <a:p>
          <a:endParaRPr lang="en-US"/>
        </a:p>
      </dgm:t>
    </dgm:pt>
    <dgm:pt modelId="{B0F1A1F6-E081-4D74-A622-EB77AD0CFCA1}" type="parTrans" cxnId="{B30698E2-3A3F-4151-9FE9-D14CF9BACDAA}">
      <dgm:prSet/>
      <dgm:spPr/>
      <dgm:t>
        <a:bodyPr/>
        <a:lstStyle/>
        <a:p>
          <a:endParaRPr lang="en-US"/>
        </a:p>
      </dgm:t>
    </dgm:pt>
    <dgm:pt modelId="{999B4E7A-4608-8A4C-8295-417D9C813398}" type="pres">
      <dgm:prSet presAssocID="{DF3EA491-B410-41BA-9F6A-96A514F99064}" presName="linearFlow" presStyleCnt="0">
        <dgm:presLayoutVars>
          <dgm:dir/>
          <dgm:resizeHandles val="exact"/>
        </dgm:presLayoutVars>
      </dgm:prSet>
      <dgm:spPr/>
    </dgm:pt>
    <dgm:pt modelId="{8D21C36A-217D-A841-AC96-29D35A7C1993}" type="pres">
      <dgm:prSet presAssocID="{64465A65-1AF2-42EB-8583-8D6CB91705E8}" presName="composite" presStyleCnt="0"/>
      <dgm:spPr/>
    </dgm:pt>
    <dgm:pt modelId="{41AAE72F-5799-164D-A07E-65C7DEFAF418}" type="pres">
      <dgm:prSet presAssocID="{64465A65-1AF2-42EB-8583-8D6CB91705E8}"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85EB0DF-7460-AB45-8FA3-B3395168C520}" type="pres">
      <dgm:prSet presAssocID="{64465A65-1AF2-42EB-8583-8D6CB91705E8}" presName="txShp" presStyleLbl="node1" presStyleIdx="0" presStyleCnt="3">
        <dgm:presLayoutVars>
          <dgm:bulletEnabled val="1"/>
        </dgm:presLayoutVars>
      </dgm:prSet>
      <dgm:spPr/>
    </dgm:pt>
    <dgm:pt modelId="{3BC33A57-D50A-0947-81C6-2FB293F43958}" type="pres">
      <dgm:prSet presAssocID="{4EF29E17-1F33-4D73-993D-E977EBF9FF29}" presName="spacing" presStyleCnt="0"/>
      <dgm:spPr/>
    </dgm:pt>
    <dgm:pt modelId="{0AD279F5-9123-9A43-B407-4CDD23F205C4}" type="pres">
      <dgm:prSet presAssocID="{9AA5C7AE-EADB-4EF5-9297-3F0761522C41}" presName="composite" presStyleCnt="0"/>
      <dgm:spPr/>
    </dgm:pt>
    <dgm:pt modelId="{26C4E651-1003-F641-8AE1-95A31832FAB5}" type="pres">
      <dgm:prSet presAssocID="{9AA5C7AE-EADB-4EF5-9297-3F0761522C41}"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pt>
    <dgm:pt modelId="{22546CC6-4CBB-824E-9186-FAD3FDE06FCF}" type="pres">
      <dgm:prSet presAssocID="{9AA5C7AE-EADB-4EF5-9297-3F0761522C41}" presName="txShp" presStyleLbl="node1" presStyleIdx="1" presStyleCnt="3">
        <dgm:presLayoutVars>
          <dgm:bulletEnabled val="1"/>
        </dgm:presLayoutVars>
      </dgm:prSet>
      <dgm:spPr/>
    </dgm:pt>
    <dgm:pt modelId="{DF267846-ED1B-DD4F-8D2E-A3BD45A15850}" type="pres">
      <dgm:prSet presAssocID="{A27BA39C-1670-4AC1-BDCC-FC4F40046C64}" presName="spacing" presStyleCnt="0"/>
      <dgm:spPr/>
    </dgm:pt>
    <dgm:pt modelId="{3C975565-D45A-D246-84EC-CE47E06DD63A}" type="pres">
      <dgm:prSet presAssocID="{C603AC2A-8114-40DF-B18E-7BF4E2276BA3}" presName="composite" presStyleCnt="0"/>
      <dgm:spPr/>
    </dgm:pt>
    <dgm:pt modelId="{47F099F3-03D8-934B-9BC8-FA04BDC7786E}" type="pres">
      <dgm:prSet presAssocID="{C603AC2A-8114-40DF-B18E-7BF4E2276BA3}"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BD32870E-7C80-B84D-81A4-DF6D22585395}" type="pres">
      <dgm:prSet presAssocID="{C603AC2A-8114-40DF-B18E-7BF4E2276BA3}" presName="txShp" presStyleLbl="node1" presStyleIdx="2" presStyleCnt="3">
        <dgm:presLayoutVars>
          <dgm:bulletEnabled val="1"/>
        </dgm:presLayoutVars>
      </dgm:prSet>
      <dgm:spPr/>
    </dgm:pt>
  </dgm:ptLst>
  <dgm:cxnLst>
    <dgm:cxn modelId="{3D0DA906-3CF9-A74E-AB6A-E8D3754A1A9C}" type="presOf" srcId="{64465A65-1AF2-42EB-8583-8D6CB91705E8}" destId="{A85EB0DF-7460-AB45-8FA3-B3395168C520}" srcOrd="0" destOrd="0" presId="urn:microsoft.com/office/officeart/2005/8/layout/vList3"/>
    <dgm:cxn modelId="{F483C732-3D20-45A6-970D-1F720D0AC3D2}" srcId="{DF3EA491-B410-41BA-9F6A-96A514F99064}" destId="{64465A65-1AF2-42EB-8583-8D6CB91705E8}" srcOrd="0" destOrd="0" parTransId="{950FFCB9-1C54-40AF-885E-CD7B2C0E714B}" sibTransId="{4EF29E17-1F33-4D73-993D-E977EBF9FF29}"/>
    <dgm:cxn modelId="{7222928A-4B6F-4F10-9894-B52E9200FEC3}" srcId="{DF3EA491-B410-41BA-9F6A-96A514F99064}" destId="{C603AC2A-8114-40DF-B18E-7BF4E2276BA3}" srcOrd="2" destOrd="0" parTransId="{4C2362D7-1661-4AE6-8C8C-F24C67A9595A}" sibTransId="{C3109343-1310-4B67-A932-525FA4D6BB9F}"/>
    <dgm:cxn modelId="{66C8AD93-8A1D-2645-B682-86165B80A0CA}" type="presOf" srcId="{DF3EA491-B410-41BA-9F6A-96A514F99064}" destId="{999B4E7A-4608-8A4C-8295-417D9C813398}" srcOrd="0" destOrd="0" presId="urn:microsoft.com/office/officeart/2005/8/layout/vList3"/>
    <dgm:cxn modelId="{E893B195-FD8D-C64C-8574-E4E5B15EF711}" type="presOf" srcId="{C603AC2A-8114-40DF-B18E-7BF4E2276BA3}" destId="{BD32870E-7C80-B84D-81A4-DF6D22585395}" srcOrd="0" destOrd="0" presId="urn:microsoft.com/office/officeart/2005/8/layout/vList3"/>
    <dgm:cxn modelId="{55D532B8-6EE1-3340-BFBA-012DF52360CD}" type="presOf" srcId="{9AA5C7AE-EADB-4EF5-9297-3F0761522C41}" destId="{22546CC6-4CBB-824E-9186-FAD3FDE06FCF}" srcOrd="0" destOrd="0" presId="urn:microsoft.com/office/officeart/2005/8/layout/vList3"/>
    <dgm:cxn modelId="{B30698E2-3A3F-4151-9FE9-D14CF9BACDAA}" srcId="{DF3EA491-B410-41BA-9F6A-96A514F99064}" destId="{9AA5C7AE-EADB-4EF5-9297-3F0761522C41}" srcOrd="1" destOrd="0" parTransId="{B0F1A1F6-E081-4D74-A622-EB77AD0CFCA1}" sibTransId="{A27BA39C-1670-4AC1-BDCC-FC4F40046C64}"/>
    <dgm:cxn modelId="{18AF41E2-325E-C74B-8D16-DB067635EEEF}" type="presParOf" srcId="{999B4E7A-4608-8A4C-8295-417D9C813398}" destId="{8D21C36A-217D-A841-AC96-29D35A7C1993}" srcOrd="0" destOrd="0" presId="urn:microsoft.com/office/officeart/2005/8/layout/vList3"/>
    <dgm:cxn modelId="{6D48BDBC-57EF-B649-9D58-DF776E11953D}" type="presParOf" srcId="{8D21C36A-217D-A841-AC96-29D35A7C1993}" destId="{41AAE72F-5799-164D-A07E-65C7DEFAF418}" srcOrd="0" destOrd="0" presId="urn:microsoft.com/office/officeart/2005/8/layout/vList3"/>
    <dgm:cxn modelId="{C5BF895C-5954-D54D-96E3-90756F1153C2}" type="presParOf" srcId="{8D21C36A-217D-A841-AC96-29D35A7C1993}" destId="{A85EB0DF-7460-AB45-8FA3-B3395168C520}" srcOrd="1" destOrd="0" presId="urn:microsoft.com/office/officeart/2005/8/layout/vList3"/>
    <dgm:cxn modelId="{94224D9A-1198-B143-9AB0-0B23827E660A}" type="presParOf" srcId="{999B4E7A-4608-8A4C-8295-417D9C813398}" destId="{3BC33A57-D50A-0947-81C6-2FB293F43958}" srcOrd="1" destOrd="0" presId="urn:microsoft.com/office/officeart/2005/8/layout/vList3"/>
    <dgm:cxn modelId="{72DD8272-06F5-ED47-95E8-D06BF31F0139}" type="presParOf" srcId="{999B4E7A-4608-8A4C-8295-417D9C813398}" destId="{0AD279F5-9123-9A43-B407-4CDD23F205C4}" srcOrd="2" destOrd="0" presId="urn:microsoft.com/office/officeart/2005/8/layout/vList3"/>
    <dgm:cxn modelId="{9C5301AD-ED4F-6E46-8AF6-A781A07A8BDF}" type="presParOf" srcId="{0AD279F5-9123-9A43-B407-4CDD23F205C4}" destId="{26C4E651-1003-F641-8AE1-95A31832FAB5}" srcOrd="0" destOrd="0" presId="urn:microsoft.com/office/officeart/2005/8/layout/vList3"/>
    <dgm:cxn modelId="{419D38E1-F705-884D-BD21-9533A62799C2}" type="presParOf" srcId="{0AD279F5-9123-9A43-B407-4CDD23F205C4}" destId="{22546CC6-4CBB-824E-9186-FAD3FDE06FCF}" srcOrd="1" destOrd="0" presId="urn:microsoft.com/office/officeart/2005/8/layout/vList3"/>
    <dgm:cxn modelId="{60DE66D0-9A59-8D47-A8B8-20979947BE98}" type="presParOf" srcId="{999B4E7A-4608-8A4C-8295-417D9C813398}" destId="{DF267846-ED1B-DD4F-8D2E-A3BD45A15850}" srcOrd="3" destOrd="0" presId="urn:microsoft.com/office/officeart/2005/8/layout/vList3"/>
    <dgm:cxn modelId="{DD36D1E3-75D4-E943-8405-0D890B0CC87B}" type="presParOf" srcId="{999B4E7A-4608-8A4C-8295-417D9C813398}" destId="{3C975565-D45A-D246-84EC-CE47E06DD63A}" srcOrd="4" destOrd="0" presId="urn:microsoft.com/office/officeart/2005/8/layout/vList3"/>
    <dgm:cxn modelId="{8752ED76-7D60-B34E-9A3C-9822A60B7436}" type="presParOf" srcId="{3C975565-D45A-D246-84EC-CE47E06DD63A}" destId="{47F099F3-03D8-934B-9BC8-FA04BDC7786E}" srcOrd="0" destOrd="0" presId="urn:microsoft.com/office/officeart/2005/8/layout/vList3"/>
    <dgm:cxn modelId="{E564A7C6-5482-194A-916C-7B41E8479CD9}" type="presParOf" srcId="{3C975565-D45A-D246-84EC-CE47E06DD63A}" destId="{BD32870E-7C80-B84D-81A4-DF6D2258539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EB0DF-7460-AB45-8FA3-B3395168C520}">
      <dsp:nvSpPr>
        <dsp:cNvPr id="0" name=""/>
        <dsp:cNvSpPr/>
      </dsp:nvSpPr>
      <dsp:spPr>
        <a:xfrm rot="10800000">
          <a:off x="1769205" y="440"/>
          <a:ext cx="5624702" cy="14098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696" tIns="148590" rIns="277368"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Emotional Impact </a:t>
          </a:r>
        </a:p>
      </dsp:txBody>
      <dsp:txXfrm rot="10800000">
        <a:off x="2121662" y="440"/>
        <a:ext cx="5272245" cy="1409830"/>
      </dsp:txXfrm>
    </dsp:sp>
    <dsp:sp modelId="{41AAE72F-5799-164D-A07E-65C7DEFAF418}">
      <dsp:nvSpPr>
        <dsp:cNvPr id="0" name=""/>
        <dsp:cNvSpPr/>
      </dsp:nvSpPr>
      <dsp:spPr>
        <a:xfrm>
          <a:off x="1064290" y="440"/>
          <a:ext cx="1409830" cy="140983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546CC6-4CBB-824E-9186-FAD3FDE06FCF}">
      <dsp:nvSpPr>
        <dsp:cNvPr id="0" name=""/>
        <dsp:cNvSpPr/>
      </dsp:nvSpPr>
      <dsp:spPr>
        <a:xfrm rot="10800000">
          <a:off x="1769205" y="1831115"/>
          <a:ext cx="5624702" cy="1409830"/>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696" tIns="148590" rIns="277368" bIns="148590" numCol="1" spcCol="1270" anchor="ctr" anchorCtr="0">
          <a:noAutofit/>
        </a:bodyPr>
        <a:lstStyle/>
        <a:p>
          <a:pPr marL="0" lvl="0" indent="0" algn="ctr" defTabSz="1733550">
            <a:lnSpc>
              <a:spcPct val="90000"/>
            </a:lnSpc>
            <a:spcBef>
              <a:spcPct val="0"/>
            </a:spcBef>
            <a:spcAft>
              <a:spcPct val="35000"/>
            </a:spcAft>
            <a:buNone/>
          </a:pPr>
          <a:r>
            <a:rPr lang="en-US" sz="3900" kern="1200"/>
            <a:t>Contrasting Lives</a:t>
          </a:r>
        </a:p>
      </dsp:txBody>
      <dsp:txXfrm rot="10800000">
        <a:off x="2121662" y="1831115"/>
        <a:ext cx="5272245" cy="1409830"/>
      </dsp:txXfrm>
    </dsp:sp>
    <dsp:sp modelId="{26C4E651-1003-F641-8AE1-95A31832FAB5}">
      <dsp:nvSpPr>
        <dsp:cNvPr id="0" name=""/>
        <dsp:cNvSpPr/>
      </dsp:nvSpPr>
      <dsp:spPr>
        <a:xfrm>
          <a:off x="1064290" y="1831115"/>
          <a:ext cx="1409830" cy="140983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2870E-7C80-B84D-81A4-DF6D22585395}">
      <dsp:nvSpPr>
        <dsp:cNvPr id="0" name=""/>
        <dsp:cNvSpPr/>
      </dsp:nvSpPr>
      <dsp:spPr>
        <a:xfrm rot="10800000">
          <a:off x="1769205" y="3661791"/>
          <a:ext cx="5624702" cy="1409830"/>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696" tIns="148590" rIns="277368"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Social Media and Technology </a:t>
          </a:r>
        </a:p>
      </dsp:txBody>
      <dsp:txXfrm rot="10800000">
        <a:off x="2121662" y="3661791"/>
        <a:ext cx="5272245" cy="1409830"/>
      </dsp:txXfrm>
    </dsp:sp>
    <dsp:sp modelId="{47F099F3-03D8-934B-9BC8-FA04BDC7786E}">
      <dsp:nvSpPr>
        <dsp:cNvPr id="0" name=""/>
        <dsp:cNvSpPr/>
      </dsp:nvSpPr>
      <dsp:spPr>
        <a:xfrm>
          <a:off x="1064290" y="3661791"/>
          <a:ext cx="1409830" cy="140983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B4ADCDD-83B8-4B83-B5D5-5976C86C8CB7}" type="datetimeFigureOut">
              <a:rPr lang="en-US" smtClean="0"/>
              <a:t>6/13/2019</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723355C-FD6F-45AE-87BD-72F9CB448CED}" type="slidenum">
              <a:rPr lang="en-US" smtClean="0"/>
              <a:t>‹#›</a:t>
            </a:fld>
            <a:endParaRPr lang="en-US"/>
          </a:p>
        </p:txBody>
      </p:sp>
    </p:spTree>
    <p:extLst>
      <p:ext uri="{BB962C8B-B14F-4D97-AF65-F5344CB8AC3E}">
        <p14:creationId xmlns:p14="http://schemas.microsoft.com/office/powerpoint/2010/main" val="426822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EBBFCD5-B875-7B4C-A65D-7A93921FFDD9}" type="datetimeFigureOut">
              <a:rPr lang="en-US" smtClean="0"/>
              <a:t>6/13/2019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CEAD00A-4340-5448-B79D-C29C02DD8FCC}" type="slidenum">
              <a:rPr lang="en-US" smtClean="0"/>
              <a:t>‹#›</a:t>
            </a:fld>
            <a:endParaRPr lang="en-US"/>
          </a:p>
        </p:txBody>
      </p:sp>
    </p:spTree>
    <p:extLst>
      <p:ext uri="{BB962C8B-B14F-4D97-AF65-F5344CB8AC3E}">
        <p14:creationId xmlns:p14="http://schemas.microsoft.com/office/powerpoint/2010/main" val="150487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AD00A-4340-5448-B79D-C29C02DD8FCC}" type="slidenum">
              <a:rPr lang="en-US" smtClean="0"/>
              <a:t>1</a:t>
            </a:fld>
            <a:endParaRPr lang="en-US"/>
          </a:p>
        </p:txBody>
      </p:sp>
    </p:spTree>
    <p:extLst>
      <p:ext uri="{BB962C8B-B14F-4D97-AF65-F5344CB8AC3E}">
        <p14:creationId xmlns:p14="http://schemas.microsoft.com/office/powerpoint/2010/main" val="48978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10</a:t>
            </a:fld>
            <a:endParaRPr lang="en-US"/>
          </a:p>
        </p:txBody>
      </p:sp>
    </p:spTree>
    <p:extLst>
      <p:ext uri="{BB962C8B-B14F-4D97-AF65-F5344CB8AC3E}">
        <p14:creationId xmlns:p14="http://schemas.microsoft.com/office/powerpoint/2010/main" val="342566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11</a:t>
            </a:fld>
            <a:endParaRPr lang="en-US"/>
          </a:p>
        </p:txBody>
      </p:sp>
    </p:spTree>
    <p:extLst>
      <p:ext uri="{BB962C8B-B14F-4D97-AF65-F5344CB8AC3E}">
        <p14:creationId xmlns:p14="http://schemas.microsoft.com/office/powerpoint/2010/main" val="292618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12</a:t>
            </a:fld>
            <a:endParaRPr lang="en-US"/>
          </a:p>
        </p:txBody>
      </p:sp>
    </p:spTree>
    <p:extLst>
      <p:ext uri="{BB962C8B-B14F-4D97-AF65-F5344CB8AC3E}">
        <p14:creationId xmlns:p14="http://schemas.microsoft.com/office/powerpoint/2010/main" val="304274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13</a:t>
            </a:fld>
            <a:endParaRPr lang="en-US"/>
          </a:p>
        </p:txBody>
      </p:sp>
    </p:spTree>
    <p:extLst>
      <p:ext uri="{BB962C8B-B14F-4D97-AF65-F5344CB8AC3E}">
        <p14:creationId xmlns:p14="http://schemas.microsoft.com/office/powerpoint/2010/main" val="344224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14</a:t>
            </a:fld>
            <a:endParaRPr lang="en-US"/>
          </a:p>
        </p:txBody>
      </p:sp>
    </p:spTree>
    <p:extLst>
      <p:ext uri="{BB962C8B-B14F-4D97-AF65-F5344CB8AC3E}">
        <p14:creationId xmlns:p14="http://schemas.microsoft.com/office/powerpoint/2010/main" val="421663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15</a:t>
            </a:fld>
            <a:endParaRPr lang="en-US"/>
          </a:p>
        </p:txBody>
      </p:sp>
    </p:spTree>
    <p:extLst>
      <p:ext uri="{BB962C8B-B14F-4D97-AF65-F5344CB8AC3E}">
        <p14:creationId xmlns:p14="http://schemas.microsoft.com/office/powerpoint/2010/main" val="2316624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16</a:t>
            </a:fld>
            <a:endParaRPr lang="en-US"/>
          </a:p>
        </p:txBody>
      </p:sp>
    </p:spTree>
    <p:extLst>
      <p:ext uri="{BB962C8B-B14F-4D97-AF65-F5344CB8AC3E}">
        <p14:creationId xmlns:p14="http://schemas.microsoft.com/office/powerpoint/2010/main" val="1635725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BD2CDEF1-3614-0B4E-A351-B6C152D56342}" type="slidenum">
              <a:rPr lang="en-US" smtClean="0"/>
              <a:t>17</a:t>
            </a:fld>
            <a:endParaRPr lang="en-US"/>
          </a:p>
        </p:txBody>
      </p:sp>
    </p:spTree>
    <p:extLst>
      <p:ext uri="{BB962C8B-B14F-4D97-AF65-F5344CB8AC3E}">
        <p14:creationId xmlns:p14="http://schemas.microsoft.com/office/powerpoint/2010/main" val="39216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2</a:t>
            </a:fld>
            <a:endParaRPr lang="en-US"/>
          </a:p>
        </p:txBody>
      </p:sp>
    </p:spTree>
    <p:extLst>
      <p:ext uri="{BB962C8B-B14F-4D97-AF65-F5344CB8AC3E}">
        <p14:creationId xmlns:p14="http://schemas.microsoft.com/office/powerpoint/2010/main" val="238370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3</a:t>
            </a:fld>
            <a:endParaRPr lang="en-US"/>
          </a:p>
        </p:txBody>
      </p:sp>
    </p:spTree>
    <p:extLst>
      <p:ext uri="{BB962C8B-B14F-4D97-AF65-F5344CB8AC3E}">
        <p14:creationId xmlns:p14="http://schemas.microsoft.com/office/powerpoint/2010/main" val="344303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t>Due to the complexities of making and keeping contact in Intercountry adoption </a:t>
            </a:r>
            <a:endParaRPr lang="en-US" dirty="0"/>
          </a:p>
        </p:txBody>
      </p:sp>
      <p:sp>
        <p:nvSpPr>
          <p:cNvPr id="4" name="Slide Number Placeholder 3"/>
          <p:cNvSpPr>
            <a:spLocks noGrp="1"/>
          </p:cNvSpPr>
          <p:nvPr>
            <p:ph type="sldNum" sz="quarter" idx="10"/>
          </p:nvPr>
        </p:nvSpPr>
        <p:spPr/>
        <p:txBody>
          <a:bodyPr/>
          <a:lstStyle/>
          <a:p>
            <a:fld id="{2CEAD00A-4340-5448-B79D-C29C02DD8FCC}" type="slidenum">
              <a:rPr lang="en-US" smtClean="0"/>
              <a:t>4</a:t>
            </a:fld>
            <a:endParaRPr lang="en-US"/>
          </a:p>
        </p:txBody>
      </p:sp>
    </p:spTree>
    <p:extLst>
      <p:ext uri="{BB962C8B-B14F-4D97-AF65-F5344CB8AC3E}">
        <p14:creationId xmlns:p14="http://schemas.microsoft.com/office/powerpoint/2010/main" val="26325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research method for this study is guided by the research objective, which is to provide an insight into the reunion experiences of people who are adopted internationally. This approach was also used by </a:t>
            </a:r>
            <a:r>
              <a:rPr lang="en-GB" dirty="0" err="1"/>
              <a:t>Docan</a:t>
            </a:r>
            <a:r>
              <a:rPr lang="en-GB" dirty="0"/>
              <a:t>-Morgan (2016; 2014) and Wang (2015) in international research on adoption reunion.   </a:t>
            </a:r>
          </a:p>
          <a:p>
            <a:endParaRPr lang="en-US" dirty="0"/>
          </a:p>
        </p:txBody>
      </p:sp>
      <p:sp>
        <p:nvSpPr>
          <p:cNvPr id="4" name="Slide Number Placeholder 3"/>
          <p:cNvSpPr>
            <a:spLocks noGrp="1"/>
          </p:cNvSpPr>
          <p:nvPr>
            <p:ph type="sldNum" sz="quarter" idx="10"/>
          </p:nvPr>
        </p:nvSpPr>
        <p:spPr/>
        <p:txBody>
          <a:bodyPr/>
          <a:lstStyle/>
          <a:p>
            <a:fld id="{636F84F1-1B60-CE41-A31B-46157D5D82AE}" type="slidenum">
              <a:rPr lang="en-US" smtClean="0"/>
              <a:t>5</a:t>
            </a:fld>
            <a:endParaRPr lang="en-US"/>
          </a:p>
        </p:txBody>
      </p:sp>
    </p:spTree>
    <p:extLst>
      <p:ext uri="{BB962C8B-B14F-4D97-AF65-F5344CB8AC3E}">
        <p14:creationId xmlns:p14="http://schemas.microsoft.com/office/powerpoint/2010/main" val="18296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6</a:t>
            </a:fld>
            <a:endParaRPr lang="en-US"/>
          </a:p>
        </p:txBody>
      </p:sp>
    </p:spTree>
    <p:extLst>
      <p:ext uri="{BB962C8B-B14F-4D97-AF65-F5344CB8AC3E}">
        <p14:creationId xmlns:p14="http://schemas.microsoft.com/office/powerpoint/2010/main" val="43105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Subthemes</a:t>
            </a:r>
            <a:endParaRPr lang="en-US" dirty="0"/>
          </a:p>
        </p:txBody>
      </p:sp>
      <p:sp>
        <p:nvSpPr>
          <p:cNvPr id="4" name="Slide Number Placeholder 3"/>
          <p:cNvSpPr>
            <a:spLocks noGrp="1"/>
          </p:cNvSpPr>
          <p:nvPr>
            <p:ph type="sldNum" sz="quarter" idx="10"/>
          </p:nvPr>
        </p:nvSpPr>
        <p:spPr/>
        <p:txBody>
          <a:bodyPr/>
          <a:lstStyle/>
          <a:p>
            <a:fld id="{2CEAD00A-4340-5448-B79D-C29C02DD8FCC}" type="slidenum">
              <a:rPr lang="en-US" smtClean="0"/>
              <a:t>7</a:t>
            </a:fld>
            <a:endParaRPr lang="en-US"/>
          </a:p>
        </p:txBody>
      </p:sp>
    </p:spTree>
    <p:extLst>
      <p:ext uri="{BB962C8B-B14F-4D97-AF65-F5344CB8AC3E}">
        <p14:creationId xmlns:p14="http://schemas.microsoft.com/office/powerpoint/2010/main" val="151363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8</a:t>
            </a:fld>
            <a:endParaRPr lang="en-US"/>
          </a:p>
        </p:txBody>
      </p:sp>
    </p:spTree>
    <p:extLst>
      <p:ext uri="{BB962C8B-B14F-4D97-AF65-F5344CB8AC3E}">
        <p14:creationId xmlns:p14="http://schemas.microsoft.com/office/powerpoint/2010/main" val="217874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AD00A-4340-5448-B79D-C29C02DD8FCC}" type="slidenum">
              <a:rPr lang="en-US" smtClean="0"/>
              <a:t>9</a:t>
            </a:fld>
            <a:endParaRPr lang="en-US"/>
          </a:p>
        </p:txBody>
      </p:sp>
    </p:spTree>
    <p:extLst>
      <p:ext uri="{BB962C8B-B14F-4D97-AF65-F5344CB8AC3E}">
        <p14:creationId xmlns:p14="http://schemas.microsoft.com/office/powerpoint/2010/main" val="256568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7A30A7-7B78-A44C-A315-20E472722E2D}"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A30A7-7B78-A44C-A315-20E472722E2D}"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A30A7-7B78-A44C-A315-20E472722E2D}"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A30A7-7B78-A44C-A315-20E472722E2D}"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A30A7-7B78-A44C-A315-20E472722E2D}"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7A30A7-7B78-A44C-A315-20E472722E2D}"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7A30A7-7B78-A44C-A315-20E472722E2D}"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7A30A7-7B78-A44C-A315-20E472722E2D}"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A30A7-7B78-A44C-A315-20E472722E2D}"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7A30A7-7B78-A44C-A315-20E472722E2D}"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7A30A7-7B78-A44C-A315-20E472722E2D}"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5512D-1004-4842-B5AF-48BAA1A07D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A30A7-7B78-A44C-A315-20E472722E2D}" type="datetimeFigureOut">
              <a:rPr lang="en-US" smtClean="0"/>
              <a:t>6/13/2019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5512D-1004-4842-B5AF-48BAA1A07DC0}" type="slidenum">
              <a:rPr lang="en-US" smtClean="0"/>
              <a:t>‹#›</a:t>
            </a:fld>
            <a:endParaRPr lang="en-US"/>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annemarie.shier@dit.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27882"/>
            <a:ext cx="9143999" cy="2387600"/>
          </a:xfrm>
        </p:spPr>
        <p:txBody>
          <a:bodyPr>
            <a:normAutofit fontScale="90000"/>
          </a:bodyPr>
          <a:lstStyle/>
          <a:p>
            <a:pPr>
              <a:defRPr/>
            </a:pPr>
            <a:br>
              <a:rPr lang="en-GB" sz="4400" b="1" dirty="0"/>
            </a:br>
            <a:br>
              <a:rPr lang="en-GB" sz="4400" b="1" dirty="0"/>
            </a:br>
            <a:r>
              <a:rPr lang="en-GB" sz="4900" b="1" dirty="0"/>
              <a:t>Explorations of the Reunion Experiences of Irish Intercountry Adoptees</a:t>
            </a:r>
            <a:br>
              <a:rPr lang="en-GB" sz="4900" b="1" dirty="0"/>
            </a:br>
            <a:endParaRPr lang="en-US" sz="4900" dirty="0"/>
          </a:p>
        </p:txBody>
      </p:sp>
      <p:sp>
        <p:nvSpPr>
          <p:cNvPr id="3" name="Subtitle 2"/>
          <p:cNvSpPr>
            <a:spLocks noGrp="1"/>
          </p:cNvSpPr>
          <p:nvPr>
            <p:ph type="subTitle" idx="1"/>
          </p:nvPr>
        </p:nvSpPr>
        <p:spPr>
          <a:xfrm>
            <a:off x="0" y="3602038"/>
            <a:ext cx="9143999" cy="1655762"/>
          </a:xfrm>
        </p:spPr>
        <p:txBody>
          <a:bodyPr>
            <a:normAutofit fontScale="92500" lnSpcReduction="20000"/>
          </a:bodyPr>
          <a:lstStyle/>
          <a:p>
            <a:r>
              <a:rPr lang="en-IE" b="1" dirty="0"/>
              <a:t>All-Ireland Social Work Research Conference 2019</a:t>
            </a:r>
            <a:endParaRPr lang="en-US" altLang="pt-BR" dirty="0">
              <a:ea typeface="MS PGothic" panose="020B0600070205080204" pitchFamily="34" charset="-128"/>
            </a:endParaRPr>
          </a:p>
          <a:p>
            <a:endParaRPr lang="en-US" altLang="pt-BR" dirty="0">
              <a:ea typeface="MS PGothic" panose="020B0600070205080204" pitchFamily="34" charset="-128"/>
            </a:endParaRPr>
          </a:p>
          <a:p>
            <a:r>
              <a:rPr lang="en-US" altLang="pt-BR" dirty="0">
                <a:ea typeface="MS PGothic" panose="020B0600070205080204" pitchFamily="34" charset="-128"/>
              </a:rPr>
              <a:t>Anne Marie Shier</a:t>
            </a:r>
            <a:br>
              <a:rPr lang="en-US" altLang="pt-BR" dirty="0">
                <a:ea typeface="MS PGothic" panose="020B0600070205080204" pitchFamily="34" charset="-128"/>
              </a:rPr>
            </a:br>
            <a:r>
              <a:rPr lang="en-US" altLang="pt-BR" dirty="0">
                <a:ea typeface="MS PGothic" panose="020B0600070205080204" pitchFamily="34" charset="-128"/>
              </a:rPr>
              <a:t>Technological University Dublin and University College Cork </a:t>
            </a:r>
            <a:br>
              <a:rPr lang="en-US" altLang="pt-BR" dirty="0">
                <a:ea typeface="MS PGothic" panose="020B0600070205080204" pitchFamily="34" charset="-128"/>
              </a:rPr>
            </a:br>
            <a:r>
              <a:rPr lang="en-US" altLang="pt-BR" dirty="0">
                <a:ea typeface="MS PGothic" panose="020B0600070205080204" pitchFamily="34" charset="-128"/>
              </a:rPr>
              <a:t>Supervisors: Professor Alastair Christie and </a:t>
            </a:r>
            <a:r>
              <a:rPr lang="en-US" altLang="pt-BR" dirty="0" err="1">
                <a:ea typeface="MS PGothic" panose="020B0600070205080204" pitchFamily="34" charset="-128"/>
              </a:rPr>
              <a:t>Dr</a:t>
            </a:r>
            <a:r>
              <a:rPr lang="en-US" altLang="pt-BR" dirty="0">
                <a:ea typeface="MS PGothic" panose="020B0600070205080204" pitchFamily="34" charset="-128"/>
              </a:rPr>
              <a:t> Simone </a:t>
            </a:r>
            <a:r>
              <a:rPr lang="en-US" altLang="pt-BR" dirty="0" err="1">
                <a:ea typeface="MS PGothic" panose="020B0600070205080204" pitchFamily="34" charset="-128"/>
              </a:rPr>
              <a:t>McCaughren</a:t>
            </a:r>
            <a:endParaRPr lang="en-US" dirty="0"/>
          </a:p>
        </p:txBody>
      </p:sp>
    </p:spTree>
    <p:extLst>
      <p:ext uri="{BB962C8B-B14F-4D97-AF65-F5344CB8AC3E}">
        <p14:creationId xmlns:p14="http://schemas.microsoft.com/office/powerpoint/2010/main" val="20661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Normalising</a:t>
            </a:r>
            <a:r>
              <a:rPr lang="en-US" dirty="0"/>
              <a:t> Contact</a:t>
            </a:r>
          </a:p>
        </p:txBody>
      </p:sp>
      <p:sp>
        <p:nvSpPr>
          <p:cNvPr id="4" name="Content Placeholder 3"/>
          <p:cNvSpPr>
            <a:spLocks noGrp="1"/>
          </p:cNvSpPr>
          <p:nvPr>
            <p:ph idx="1"/>
          </p:nvPr>
        </p:nvSpPr>
        <p:spPr>
          <a:xfrm>
            <a:off x="628650" y="1485899"/>
            <a:ext cx="7886700" cy="4800601"/>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IE" sz="4400" dirty="0">
                <a:solidFill>
                  <a:schemeClr val="tx1"/>
                </a:solidFill>
              </a:rPr>
              <a:t>“I only have contact with the brothers through </a:t>
            </a:r>
            <a:r>
              <a:rPr lang="en-IE" sz="4400" b="1" dirty="0">
                <a:solidFill>
                  <a:schemeClr val="tx1"/>
                </a:solidFill>
              </a:rPr>
              <a:t>Facebook,</a:t>
            </a:r>
            <a:r>
              <a:rPr lang="en-IE" sz="4400" dirty="0">
                <a:solidFill>
                  <a:schemeClr val="tx1"/>
                </a:solidFill>
              </a:rPr>
              <a:t> but my parents, my Mom and Dad, they </a:t>
            </a:r>
            <a:r>
              <a:rPr lang="en-IE" sz="4400" b="1" dirty="0">
                <a:solidFill>
                  <a:schemeClr val="tx1"/>
                </a:solidFill>
              </a:rPr>
              <a:t>pop into the calls.</a:t>
            </a:r>
            <a:r>
              <a:rPr lang="en-IE" sz="4400" dirty="0">
                <a:solidFill>
                  <a:schemeClr val="tx1"/>
                </a:solidFill>
              </a:rPr>
              <a:t>  So it’s, yeah, so they’re always happy to pop into the calls for a few minutes”. (Laura)</a:t>
            </a:r>
          </a:p>
        </p:txBody>
      </p:sp>
    </p:spTree>
    <p:extLst>
      <p:ext uri="{BB962C8B-B14F-4D97-AF65-F5344CB8AC3E}">
        <p14:creationId xmlns:p14="http://schemas.microsoft.com/office/powerpoint/2010/main" val="38873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7700" y="215900"/>
            <a:ext cx="7886700" cy="885825"/>
          </a:xfrm>
        </p:spPr>
        <p:txBody>
          <a:bodyPr>
            <a:normAutofit/>
          </a:bodyPr>
          <a:lstStyle/>
          <a:p>
            <a:pPr lvl="0" algn="ctr"/>
            <a:r>
              <a:rPr lang="en-IE" sz="3200" dirty="0"/>
              <a:t>Moving between Platforms /Digital Literacy</a:t>
            </a:r>
            <a:endParaRPr lang="en-US" sz="3200" dirty="0"/>
          </a:p>
        </p:txBody>
      </p:sp>
      <p:sp>
        <p:nvSpPr>
          <p:cNvPr id="4" name="Rectangular Callout 3"/>
          <p:cNvSpPr/>
          <p:nvPr/>
        </p:nvSpPr>
        <p:spPr>
          <a:xfrm>
            <a:off x="3001220" y="5082547"/>
            <a:ext cx="6142780" cy="1546853"/>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solidFill>
                  <a:schemeClr val="tx1"/>
                </a:solidFill>
              </a:rPr>
              <a:t>“I suppose the translation websites definitely because they have no English, we have no Russian so, yeah.” (Laura</a:t>
            </a:r>
            <a:r>
              <a:rPr lang="en-IE" sz="4000" dirty="0">
                <a:solidFill>
                  <a:schemeClr val="tx1"/>
                </a:solidFill>
              </a:rPr>
              <a:t>)</a:t>
            </a:r>
            <a:endParaRPr lang="en-US" sz="4000" dirty="0">
              <a:solidFill>
                <a:schemeClr val="tx1"/>
              </a:solidFill>
            </a:endParaRPr>
          </a:p>
        </p:txBody>
      </p:sp>
      <p:sp>
        <p:nvSpPr>
          <p:cNvPr id="5" name="Rectangular Callout 4"/>
          <p:cNvSpPr/>
          <p:nvPr/>
        </p:nvSpPr>
        <p:spPr>
          <a:xfrm>
            <a:off x="180130" y="1117600"/>
            <a:ext cx="6754070" cy="3797299"/>
          </a:xfrm>
          <a:prstGeom prst="wedgeRectCallout">
            <a:avLst>
              <a:gd name="adj1" fmla="val -39655"/>
              <a:gd name="adj2" fmla="val 923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sz="3200" dirty="0">
                <a:solidFill>
                  <a:schemeClr val="tx1"/>
                </a:solidFill>
              </a:rPr>
              <a:t>“it was</a:t>
            </a:r>
            <a:r>
              <a:rPr lang="en-IE" sz="3200" b="1" dirty="0">
                <a:solidFill>
                  <a:schemeClr val="tx1"/>
                </a:solidFill>
              </a:rPr>
              <a:t> </a:t>
            </a:r>
            <a:r>
              <a:rPr lang="en-IE" sz="3200" b="1" dirty="0" err="1">
                <a:solidFill>
                  <a:schemeClr val="tx1"/>
                </a:solidFill>
              </a:rPr>
              <a:t>Bebo</a:t>
            </a:r>
            <a:r>
              <a:rPr lang="en-IE" sz="3200" b="1" dirty="0">
                <a:solidFill>
                  <a:schemeClr val="tx1"/>
                </a:solidFill>
              </a:rPr>
              <a:t> </a:t>
            </a:r>
            <a:r>
              <a:rPr lang="en-IE" sz="3200" dirty="0">
                <a:solidFill>
                  <a:schemeClr val="tx1"/>
                </a:solidFill>
              </a:rPr>
              <a:t>(laughs)…that account it's called </a:t>
            </a:r>
            <a:r>
              <a:rPr lang="en-IE" sz="3200" b="1" dirty="0">
                <a:solidFill>
                  <a:schemeClr val="tx1"/>
                </a:solidFill>
              </a:rPr>
              <a:t>‘</a:t>
            </a:r>
            <a:r>
              <a:rPr lang="en-IE" sz="3200" b="1" dirty="0" err="1">
                <a:solidFill>
                  <a:schemeClr val="tx1"/>
                </a:solidFill>
              </a:rPr>
              <a:t>eyerom</a:t>
            </a:r>
            <a:r>
              <a:rPr lang="en-IE" sz="3200" dirty="0">
                <a:solidFill>
                  <a:schemeClr val="tx1"/>
                </a:solidFill>
              </a:rPr>
              <a:t>’…. </a:t>
            </a:r>
            <a:r>
              <a:rPr lang="en-IE" sz="3200" b="1" dirty="0">
                <a:solidFill>
                  <a:schemeClr val="tx1"/>
                </a:solidFill>
              </a:rPr>
              <a:t>Skype</a:t>
            </a:r>
            <a:r>
              <a:rPr lang="en-IE" sz="3200" dirty="0">
                <a:solidFill>
                  <a:schemeClr val="tx1"/>
                </a:solidFill>
              </a:rPr>
              <a:t> was very useful initially and then progressed on </a:t>
            </a:r>
            <a:r>
              <a:rPr lang="en-IE" sz="3200" b="1" dirty="0">
                <a:solidFill>
                  <a:schemeClr val="tx1"/>
                </a:solidFill>
              </a:rPr>
              <a:t>…Facebook</a:t>
            </a:r>
            <a:r>
              <a:rPr lang="en-IE" sz="3200" dirty="0">
                <a:solidFill>
                  <a:schemeClr val="tx1"/>
                </a:solidFill>
              </a:rPr>
              <a:t>....</a:t>
            </a:r>
            <a:r>
              <a:rPr lang="en-IE" sz="3200" b="1" dirty="0" err="1">
                <a:solidFill>
                  <a:schemeClr val="tx1"/>
                </a:solidFill>
              </a:rPr>
              <a:t>whatsapp</a:t>
            </a:r>
            <a:r>
              <a:rPr lang="en-IE" sz="3200" dirty="0">
                <a:solidFill>
                  <a:schemeClr val="tx1"/>
                </a:solidFill>
              </a:rPr>
              <a:t> has been the best because you can share instant photos and then obviously </a:t>
            </a:r>
            <a:r>
              <a:rPr lang="en-IE" sz="3200" b="1" dirty="0">
                <a:solidFill>
                  <a:schemeClr val="tx1"/>
                </a:solidFill>
              </a:rPr>
              <a:t>FaceTime</a:t>
            </a:r>
            <a:r>
              <a:rPr lang="en-IE" sz="3200" dirty="0">
                <a:solidFill>
                  <a:schemeClr val="tx1"/>
                </a:solidFill>
              </a:rPr>
              <a:t> on the phone is really good too” (Frankie)</a:t>
            </a:r>
          </a:p>
        </p:txBody>
      </p:sp>
    </p:spTree>
    <p:extLst>
      <p:ext uri="{BB962C8B-B14F-4D97-AF65-F5344CB8AC3E}">
        <p14:creationId xmlns:p14="http://schemas.microsoft.com/office/powerpoint/2010/main" val="77316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Obligations regarding contact </a:t>
            </a:r>
            <a:endParaRPr lang="en-US" dirty="0"/>
          </a:p>
        </p:txBody>
      </p:sp>
      <p:sp>
        <p:nvSpPr>
          <p:cNvPr id="4" name="Content Placeholder 3"/>
          <p:cNvSpPr>
            <a:spLocks noGrp="1"/>
          </p:cNvSpPr>
          <p:nvPr>
            <p:ph idx="1"/>
          </p:nvPr>
        </p:nvSpPr>
        <p:spPr>
          <a:xfrm>
            <a:off x="464233" y="1364566"/>
            <a:ext cx="8425123" cy="53035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en-IE" sz="4800" dirty="0">
                <a:solidFill>
                  <a:schemeClr val="tx1"/>
                </a:solidFill>
              </a:rPr>
              <a:t>“..they </a:t>
            </a:r>
            <a:r>
              <a:rPr lang="en-IE" sz="4800" b="1" dirty="0">
                <a:solidFill>
                  <a:schemeClr val="tx1"/>
                </a:solidFill>
              </a:rPr>
              <a:t>write on my timeline quite a bit </a:t>
            </a:r>
            <a:r>
              <a:rPr lang="en-IE" sz="4800" dirty="0">
                <a:solidFill>
                  <a:schemeClr val="tx1"/>
                </a:solidFill>
              </a:rPr>
              <a:t>and then they </a:t>
            </a:r>
            <a:r>
              <a:rPr lang="en-IE" sz="4800" b="1" dirty="0">
                <a:solidFill>
                  <a:schemeClr val="tx1"/>
                </a:solidFill>
              </a:rPr>
              <a:t>tag me </a:t>
            </a:r>
            <a:r>
              <a:rPr lang="en-IE" sz="4800" dirty="0">
                <a:solidFill>
                  <a:schemeClr val="tx1"/>
                </a:solidFill>
              </a:rPr>
              <a:t>in stuff, but I’m very bad with checking Facebook…so </a:t>
            </a:r>
            <a:r>
              <a:rPr lang="en-IE" sz="4800" b="1" dirty="0">
                <a:solidFill>
                  <a:schemeClr val="tx1"/>
                </a:solidFill>
              </a:rPr>
              <a:t>I don’t reply as much as they probably want me </a:t>
            </a:r>
            <a:r>
              <a:rPr lang="en-IE" sz="4800" dirty="0">
                <a:solidFill>
                  <a:schemeClr val="tx1"/>
                </a:solidFill>
              </a:rPr>
              <a:t>to, …I </a:t>
            </a:r>
            <a:r>
              <a:rPr lang="en-IE" sz="4800" b="1" dirty="0">
                <a:solidFill>
                  <a:schemeClr val="tx1"/>
                </a:solidFill>
              </a:rPr>
              <a:t>like their posts </a:t>
            </a:r>
            <a:r>
              <a:rPr lang="en-IE" sz="4800" dirty="0">
                <a:solidFill>
                  <a:schemeClr val="tx1"/>
                </a:solidFill>
              </a:rPr>
              <a:t>and stuff.” (Laura)</a:t>
            </a:r>
          </a:p>
        </p:txBody>
      </p:sp>
    </p:spTree>
    <p:extLst>
      <p:ext uri="{BB962C8B-B14F-4D97-AF65-F5344CB8AC3E}">
        <p14:creationId xmlns:p14="http://schemas.microsoft.com/office/powerpoint/2010/main" val="149705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Boundaries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ounded Rectangular Callout 3"/>
          <p:cNvSpPr/>
          <p:nvPr/>
        </p:nvSpPr>
        <p:spPr>
          <a:xfrm>
            <a:off x="495300" y="1690689"/>
            <a:ext cx="8020050" cy="4214811"/>
          </a:xfrm>
          <a:prstGeom prst="wedgeRoundRectCallout">
            <a:avLst>
              <a:gd name="adj1" fmla="val -20833"/>
              <a:gd name="adj2" fmla="val 6792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3200" dirty="0"/>
          </a:p>
          <a:p>
            <a:endParaRPr lang="en-IE" sz="3600" dirty="0">
              <a:solidFill>
                <a:schemeClr val="tx1"/>
              </a:solidFill>
            </a:endParaRPr>
          </a:p>
          <a:p>
            <a:r>
              <a:rPr lang="en-IE" sz="3600" dirty="0">
                <a:solidFill>
                  <a:schemeClr val="tx1"/>
                </a:solidFill>
              </a:rPr>
              <a:t>“So they know that … it’s like </a:t>
            </a:r>
            <a:r>
              <a:rPr lang="en-IE" sz="3600" b="1" dirty="0">
                <a:solidFill>
                  <a:schemeClr val="tx1"/>
                </a:solidFill>
              </a:rPr>
              <a:t>some part of me it’s happy to </a:t>
            </a:r>
            <a:r>
              <a:rPr lang="en-IE" sz="3600" dirty="0">
                <a:solidFill>
                  <a:schemeClr val="tx1"/>
                </a:solidFill>
              </a:rPr>
              <a:t>but then again, like my </a:t>
            </a:r>
            <a:r>
              <a:rPr lang="en-IE" sz="3600" b="1" dirty="0">
                <a:solidFill>
                  <a:schemeClr val="tx1"/>
                </a:solidFill>
              </a:rPr>
              <a:t>Irish friends </a:t>
            </a:r>
            <a:r>
              <a:rPr lang="en-IE" sz="3600" dirty="0">
                <a:solidFill>
                  <a:schemeClr val="tx1"/>
                </a:solidFill>
              </a:rPr>
              <a:t>and stuff…yeah, can see it and it’s just, </a:t>
            </a:r>
            <a:r>
              <a:rPr lang="en-IE" sz="3600" b="1" dirty="0">
                <a:solidFill>
                  <a:schemeClr val="tx1"/>
                </a:solidFill>
              </a:rPr>
              <a:t>they don’t need to see that bit</a:t>
            </a:r>
            <a:r>
              <a:rPr lang="en-IE" sz="3600" dirty="0">
                <a:solidFill>
                  <a:schemeClr val="tx1"/>
                </a:solidFill>
              </a:rPr>
              <a:t>. Yeah, it’s a bit more private.  But no-one has asked about it, so it’s fine”. (Laura)</a:t>
            </a:r>
          </a:p>
          <a:p>
            <a:endParaRPr lang="en-IE" sz="3200" dirty="0"/>
          </a:p>
          <a:p>
            <a:endParaRPr lang="en-US" sz="3200" dirty="0"/>
          </a:p>
        </p:txBody>
      </p:sp>
    </p:spTree>
    <p:extLst>
      <p:ext uri="{BB962C8B-B14F-4D97-AF65-F5344CB8AC3E}">
        <p14:creationId xmlns:p14="http://schemas.microsoft.com/office/powerpoint/2010/main" val="162057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23306"/>
            <a:ext cx="7886700" cy="1325563"/>
          </a:xfrm>
        </p:spPr>
        <p:txBody>
          <a:bodyPr/>
          <a:lstStyle/>
          <a:p>
            <a:pPr lvl="0" algn="ctr"/>
            <a:r>
              <a:rPr lang="en-IE" dirty="0"/>
              <a:t>Real life vs Online</a:t>
            </a:r>
            <a:br>
              <a:rPr lang="en-US" dirty="0"/>
            </a:br>
            <a:endParaRPr lang="en-US" dirty="0"/>
          </a:p>
        </p:txBody>
      </p:sp>
      <p:grpSp>
        <p:nvGrpSpPr>
          <p:cNvPr id="4" name="Group 3"/>
          <p:cNvGrpSpPr/>
          <p:nvPr/>
        </p:nvGrpSpPr>
        <p:grpSpPr>
          <a:xfrm>
            <a:off x="272763" y="17664837"/>
            <a:ext cx="20650782" cy="14243196"/>
            <a:chOff x="10655" y="12932511"/>
            <a:chExt cx="21347220" cy="17660808"/>
          </a:xfrm>
        </p:grpSpPr>
        <p:sp>
          <p:nvSpPr>
            <p:cNvPr id="5" name="Oval Callout 4"/>
            <p:cNvSpPr/>
            <p:nvPr/>
          </p:nvSpPr>
          <p:spPr>
            <a:xfrm>
              <a:off x="7475516" y="12932511"/>
              <a:ext cx="6695745" cy="2615423"/>
            </a:xfrm>
            <a:prstGeom prst="wedgeEllipse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Yeah, I mean he was, he looked like a homeless guy. He was like a bum, he had a big beard and he was wearing kind of just tattered clothes and out in the sun and just </a:t>
              </a:r>
              <a:r>
                <a:rPr lang="en-IE" sz="1987" dirty="0" err="1"/>
                <a:t>kinda</a:t>
              </a:r>
              <a:r>
                <a:rPr lang="en-IE" sz="1987" dirty="0"/>
                <a:t> doing whatever (Frankie)</a:t>
              </a:r>
            </a:p>
          </p:txBody>
        </p:sp>
        <p:sp>
          <p:nvSpPr>
            <p:cNvPr id="6" name="Rounded Rectangular Callout 5"/>
            <p:cNvSpPr/>
            <p:nvPr/>
          </p:nvSpPr>
          <p:spPr>
            <a:xfrm>
              <a:off x="213055" y="12981167"/>
              <a:ext cx="6280804" cy="2280608"/>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…it was quite distressing because we knew that they were still with our birth mother so we were like we have an older sister and a younger brother and we were the ones put up for adoption.  So it was upsetting and like we had no answers as to why or anything (Eleanor).</a:t>
              </a:r>
            </a:p>
          </p:txBody>
        </p:sp>
        <p:sp>
          <p:nvSpPr>
            <p:cNvPr id="7" name="Oval Callout 6"/>
            <p:cNvSpPr/>
            <p:nvPr/>
          </p:nvSpPr>
          <p:spPr>
            <a:xfrm>
              <a:off x="14657871" y="12932888"/>
              <a:ext cx="6417388" cy="2119977"/>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grpSp>
          <p:nvGrpSpPr>
            <p:cNvPr id="8" name="Group 7"/>
            <p:cNvGrpSpPr/>
            <p:nvPr/>
          </p:nvGrpSpPr>
          <p:grpSpPr>
            <a:xfrm>
              <a:off x="10655" y="15642730"/>
              <a:ext cx="21347220" cy="14950589"/>
              <a:chOff x="10655" y="15642730"/>
              <a:chExt cx="21347220" cy="14950589"/>
            </a:xfrm>
          </p:grpSpPr>
          <p:sp>
            <p:nvSpPr>
              <p:cNvPr id="9" name="Rectangular Callout 8"/>
              <p:cNvSpPr/>
              <p:nvPr/>
            </p:nvSpPr>
            <p:spPr>
              <a:xfrm>
                <a:off x="213055" y="15767799"/>
                <a:ext cx="6437431" cy="3234851"/>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2000" dirty="0"/>
                  <a:t>It was really exciting, it was like it was like a present and then I actually met her and we couldn't account for the mixed emotions… it was like part of that black hole was complete …there's a sense of gratitude, happiness and peacefulness…having to remember that this is happening and then kind of kept reasserting that it’s a real thing, that was like so the shock and disbelief and all those things in one go, yeah (Frankie). </a:t>
                </a:r>
                <a:r>
                  <a:rPr lang="en-IE" sz="1987" i="1" dirty="0"/>
                  <a:t> </a:t>
                </a:r>
              </a:p>
            </p:txBody>
          </p:sp>
          <p:sp>
            <p:nvSpPr>
              <p:cNvPr id="10" name="Oval Callout 9"/>
              <p:cNvSpPr/>
              <p:nvPr/>
            </p:nvSpPr>
            <p:spPr>
              <a:xfrm>
                <a:off x="10655" y="19508673"/>
                <a:ext cx="7140907" cy="2995263"/>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pPr algn="just"/>
                <a:r>
                  <a:rPr lang="en-IE" sz="1987" dirty="0"/>
                  <a:t>..it was a surreal moment because I didn’t  know if I would meet my birth mum or not , that was a bit scary so , but unfortunately I didn't get to see her, so, that was a bit traumatic </a:t>
                </a:r>
                <a:r>
                  <a:rPr lang="en-IE" sz="1987" dirty="0" err="1"/>
                  <a:t>i</a:t>
                </a:r>
                <a:r>
                  <a:rPr lang="en-IE" sz="1987" dirty="0"/>
                  <a:t> guess, it was probably the biggest regret of my life not ever getting to see my mum (Eoin).  </a:t>
                </a:r>
              </a:p>
            </p:txBody>
          </p:sp>
          <p:sp>
            <p:nvSpPr>
              <p:cNvPr id="11" name="Rectangular Callout 10"/>
              <p:cNvSpPr/>
              <p:nvPr/>
            </p:nvSpPr>
            <p:spPr>
              <a:xfrm>
                <a:off x="7475516" y="18134821"/>
                <a:ext cx="6695745" cy="1887158"/>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That's something I didn't know that I was a </a:t>
                </a:r>
                <a:r>
                  <a:rPr lang="en-IE" sz="2000" dirty="0" err="1"/>
                  <a:t>roma</a:t>
                </a:r>
                <a:r>
                  <a:rPr lang="en-IE" sz="2000" dirty="0"/>
                  <a:t> child until I went back two years ago to live there…most of them are white and they judge the </a:t>
                </a:r>
                <a:r>
                  <a:rPr lang="en-IE" sz="2000" dirty="0" err="1"/>
                  <a:t>roma</a:t>
                </a:r>
                <a:r>
                  <a:rPr lang="en-IE" sz="2000" dirty="0"/>
                  <a:t> people with way less class and stuff even if you're adopted so </a:t>
                </a:r>
                <a:r>
                  <a:rPr lang="en-IE" sz="2000" dirty="0" err="1"/>
                  <a:t>ya</a:t>
                </a:r>
                <a:r>
                  <a:rPr lang="en-IE" sz="2000" dirty="0"/>
                  <a:t>, that was a bit (Eoin).</a:t>
                </a:r>
              </a:p>
            </p:txBody>
          </p:sp>
          <p:sp>
            <p:nvSpPr>
              <p:cNvPr id="12" name="Rectangular Callout 11"/>
              <p:cNvSpPr/>
              <p:nvPr/>
            </p:nvSpPr>
            <p:spPr>
              <a:xfrm>
                <a:off x="7475517" y="16050687"/>
                <a:ext cx="6695745" cy="1741376"/>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guess there's totally two different lives so I guess it's hard to understand my point of view and their point of view because you don't really know because you never lived in their shoes (Eoin)</a:t>
                </a:r>
              </a:p>
            </p:txBody>
          </p:sp>
          <p:sp>
            <p:nvSpPr>
              <p:cNvPr id="13" name="Rounded Rectangular Callout 12"/>
              <p:cNvSpPr/>
              <p:nvPr/>
            </p:nvSpPr>
            <p:spPr>
              <a:xfrm>
                <a:off x="7475516" y="27795700"/>
                <a:ext cx="6695745" cy="1922300"/>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Parts what I've seen in Romania that have been ah </a:t>
                </a:r>
                <a:r>
                  <a:rPr lang="en-IE" sz="2000" dirty="0" err="1"/>
                  <a:t>ah</a:t>
                </a:r>
                <a:r>
                  <a:rPr lang="en-IE" sz="2000" dirty="0"/>
                  <a:t>, just like something you'd see from Calcutta or something like so bad so poor you know yeah, I wasn't from an orphanage but I know the orphanage stories are much worse they're crazy (Eoin).</a:t>
                </a:r>
              </a:p>
            </p:txBody>
          </p:sp>
          <p:sp>
            <p:nvSpPr>
              <p:cNvPr id="14" name="Rounded Rectangular Callout 13"/>
              <p:cNvSpPr/>
              <p:nvPr/>
            </p:nvSpPr>
            <p:spPr>
              <a:xfrm>
                <a:off x="7475517" y="23327332"/>
                <a:ext cx="6695744" cy="1493272"/>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My family were very poor, I was too small and too weak and I would have died otherwise, so they tried to I guess look after me by giving me up for adoption (Eoin).</a:t>
                </a:r>
              </a:p>
            </p:txBody>
          </p:sp>
          <p:sp>
            <p:nvSpPr>
              <p:cNvPr id="15" name="Rectangular Callout 14"/>
              <p:cNvSpPr/>
              <p:nvPr/>
            </p:nvSpPr>
            <p:spPr>
              <a:xfrm>
                <a:off x="14996292" y="15642730"/>
                <a:ext cx="6162498" cy="1788368"/>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16" name="Rectangular Callout 15"/>
              <p:cNvSpPr/>
              <p:nvPr/>
            </p:nvSpPr>
            <p:spPr>
              <a:xfrm>
                <a:off x="14949614" y="20083835"/>
                <a:ext cx="6268926" cy="1289449"/>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17" name="Rectangular Callout 16"/>
              <p:cNvSpPr/>
              <p:nvPr/>
            </p:nvSpPr>
            <p:spPr>
              <a:xfrm>
                <a:off x="15008135" y="17817424"/>
                <a:ext cx="6189768" cy="188008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18" name="Rectangular Callout 17"/>
              <p:cNvSpPr/>
              <p:nvPr/>
            </p:nvSpPr>
            <p:spPr>
              <a:xfrm>
                <a:off x="171878" y="22969750"/>
                <a:ext cx="6376676" cy="2782107"/>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was more surprisingly connected than I thought I was, that's what shocked me and I remember I was just sitting there crying in my kitchen when I found out and my mam was with me at the time and she said she felt very kind of sad for the situation at the same time and she knew that she could do nothing for me really it is one of those moments you know so (Frankie).</a:t>
                </a:r>
              </a:p>
            </p:txBody>
          </p:sp>
          <p:sp>
            <p:nvSpPr>
              <p:cNvPr id="19" name="Rectangle 18"/>
              <p:cNvSpPr/>
              <p:nvPr/>
            </p:nvSpPr>
            <p:spPr>
              <a:xfrm>
                <a:off x="7475516" y="20378951"/>
                <a:ext cx="6695745" cy="2590800"/>
              </a:xfrm>
              <a:prstGeom prst="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…it's something about the level of poverty that was not shocking to me at all.  I felt totally ok about it and not shocked… I feel like I know what that bad, that feeling was familiar to me of that…No and no matter, I've lived a great life since, I've had some of the nicest things in the world and I've done some great things and it's still in me though that feeling (Frankie).  </a:t>
                </a:r>
              </a:p>
            </p:txBody>
          </p:sp>
          <p:sp>
            <p:nvSpPr>
              <p:cNvPr id="20" name="Rounded Rectangle 19"/>
              <p:cNvSpPr/>
              <p:nvPr/>
            </p:nvSpPr>
            <p:spPr>
              <a:xfrm>
                <a:off x="7475517" y="25269927"/>
                <a:ext cx="6695744" cy="2076450"/>
              </a:xfrm>
              <a:prstGeom prst="round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we get to this worn down town…we go through this rickety gate that was literally falling off the hinges…there is no air conditioning.  All the house is, is three rooms, that’s it, there’s three rooms….all the toilet was, was a little thrown together shack, it was falling apart, a big hole in the ground (John)</a:t>
                </a:r>
              </a:p>
            </p:txBody>
          </p:sp>
          <p:sp>
            <p:nvSpPr>
              <p:cNvPr id="21" name="Rounded Rectangle 20"/>
              <p:cNvSpPr/>
              <p:nvPr/>
            </p:nvSpPr>
            <p:spPr>
              <a:xfrm>
                <a:off x="14797207" y="21770369"/>
                <a:ext cx="6560668" cy="344123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22" name="Rectangular Callout 21"/>
              <p:cNvSpPr/>
              <p:nvPr/>
            </p:nvSpPr>
            <p:spPr>
              <a:xfrm>
                <a:off x="14913204" y="25423074"/>
                <a:ext cx="6305333" cy="2456121"/>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23" name="Rectangle 22"/>
              <p:cNvSpPr/>
              <p:nvPr/>
            </p:nvSpPr>
            <p:spPr>
              <a:xfrm>
                <a:off x="14921878" y="28384723"/>
                <a:ext cx="6296659" cy="7442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24" name="Rectangle 23"/>
              <p:cNvSpPr/>
              <p:nvPr/>
            </p:nvSpPr>
            <p:spPr>
              <a:xfrm>
                <a:off x="14932859" y="29348945"/>
                <a:ext cx="6285677" cy="124437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25" name="Rectangle 24"/>
              <p:cNvSpPr/>
              <p:nvPr/>
            </p:nvSpPr>
            <p:spPr>
              <a:xfrm>
                <a:off x="10656" y="26512165"/>
                <a:ext cx="663983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E" sz="2000" dirty="0"/>
                  <a:t>Kind of happier that like I know my birth family now and there’s a kind of a sense of like a void been filled (Eleanor).</a:t>
                </a:r>
              </a:p>
            </p:txBody>
          </p:sp>
        </p:grpSp>
      </p:grpSp>
      <p:grpSp>
        <p:nvGrpSpPr>
          <p:cNvPr id="26" name="Group 25"/>
          <p:cNvGrpSpPr/>
          <p:nvPr/>
        </p:nvGrpSpPr>
        <p:grpSpPr>
          <a:xfrm>
            <a:off x="425163" y="17817237"/>
            <a:ext cx="20650782" cy="14243196"/>
            <a:chOff x="10655" y="12932511"/>
            <a:chExt cx="21347220" cy="17660808"/>
          </a:xfrm>
        </p:grpSpPr>
        <p:sp>
          <p:nvSpPr>
            <p:cNvPr id="27" name="Oval Callout 26"/>
            <p:cNvSpPr/>
            <p:nvPr/>
          </p:nvSpPr>
          <p:spPr>
            <a:xfrm>
              <a:off x="7475516" y="12932511"/>
              <a:ext cx="6695745" cy="2615423"/>
            </a:xfrm>
            <a:prstGeom prst="wedgeEllipse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Yeah, I mean he was, he looked like a homeless guy. He was like a bum, he had a big beard and he was wearing kind of just tattered clothes and out in the sun and just </a:t>
              </a:r>
              <a:r>
                <a:rPr lang="en-IE" sz="1987" dirty="0" err="1"/>
                <a:t>kinda</a:t>
              </a:r>
              <a:r>
                <a:rPr lang="en-IE" sz="1987" dirty="0"/>
                <a:t> doing whatever (Frankie)</a:t>
              </a:r>
            </a:p>
          </p:txBody>
        </p:sp>
        <p:sp>
          <p:nvSpPr>
            <p:cNvPr id="28" name="Rounded Rectangular Callout 27"/>
            <p:cNvSpPr/>
            <p:nvPr/>
          </p:nvSpPr>
          <p:spPr>
            <a:xfrm>
              <a:off x="213055" y="12981167"/>
              <a:ext cx="6280804" cy="2280608"/>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…it was quite distressing because we knew that they were still with our birth mother so we were like we have an older sister and a younger brother and we were the ones put up for adoption.  So it was upsetting and like we had no answers as to why or anything (Eleanor).</a:t>
              </a:r>
            </a:p>
          </p:txBody>
        </p:sp>
        <p:sp>
          <p:nvSpPr>
            <p:cNvPr id="29" name="Oval Callout 28"/>
            <p:cNvSpPr/>
            <p:nvPr/>
          </p:nvSpPr>
          <p:spPr>
            <a:xfrm>
              <a:off x="14657871" y="12932888"/>
              <a:ext cx="6417388" cy="2119977"/>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grpSp>
          <p:nvGrpSpPr>
            <p:cNvPr id="30" name="Group 29"/>
            <p:cNvGrpSpPr/>
            <p:nvPr/>
          </p:nvGrpSpPr>
          <p:grpSpPr>
            <a:xfrm>
              <a:off x="10655" y="15642730"/>
              <a:ext cx="21347220" cy="14950589"/>
              <a:chOff x="10655" y="15642730"/>
              <a:chExt cx="21347220" cy="14950589"/>
            </a:xfrm>
          </p:grpSpPr>
          <p:sp>
            <p:nvSpPr>
              <p:cNvPr id="31" name="Rectangular Callout 30"/>
              <p:cNvSpPr/>
              <p:nvPr/>
            </p:nvSpPr>
            <p:spPr>
              <a:xfrm>
                <a:off x="213055" y="15767799"/>
                <a:ext cx="6437431" cy="3234851"/>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2000" dirty="0"/>
                  <a:t>It was really exciting, it was like it was like a present and then I actually met her and we couldn't account for the mixed emotions… it was like part of that black hole was complete …there's a sense of gratitude, happiness and peacefulness…having to remember that this is happening and then kind of kept reasserting that it’s a real thing, that was like so the shock and disbelief and all those things in one go, yeah (Frankie). </a:t>
                </a:r>
                <a:r>
                  <a:rPr lang="en-IE" sz="1987" i="1" dirty="0"/>
                  <a:t> </a:t>
                </a:r>
              </a:p>
            </p:txBody>
          </p:sp>
          <p:sp>
            <p:nvSpPr>
              <p:cNvPr id="32" name="Oval Callout 31"/>
              <p:cNvSpPr/>
              <p:nvPr/>
            </p:nvSpPr>
            <p:spPr>
              <a:xfrm>
                <a:off x="10655" y="19508673"/>
                <a:ext cx="7140907" cy="2995263"/>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pPr algn="just"/>
                <a:r>
                  <a:rPr lang="en-IE" sz="1987" dirty="0"/>
                  <a:t>..it was a surreal moment because I didn’t  know if I would meet my birth mum or not , that was a bit scary so , but unfortunately I didn't get to see her, so, that was a bit traumatic </a:t>
                </a:r>
                <a:r>
                  <a:rPr lang="en-IE" sz="1987" dirty="0" err="1"/>
                  <a:t>i</a:t>
                </a:r>
                <a:r>
                  <a:rPr lang="en-IE" sz="1987" dirty="0"/>
                  <a:t> guess, it was probably the biggest regret of my life not ever getting to see my mum (Eoin).  </a:t>
                </a:r>
              </a:p>
            </p:txBody>
          </p:sp>
          <p:sp>
            <p:nvSpPr>
              <p:cNvPr id="33" name="Rectangular Callout 32"/>
              <p:cNvSpPr/>
              <p:nvPr/>
            </p:nvSpPr>
            <p:spPr>
              <a:xfrm>
                <a:off x="7475516" y="18134821"/>
                <a:ext cx="6695745" cy="1887158"/>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That's something I didn't know that I was a </a:t>
                </a:r>
                <a:r>
                  <a:rPr lang="en-IE" sz="2000" dirty="0" err="1"/>
                  <a:t>roma</a:t>
                </a:r>
                <a:r>
                  <a:rPr lang="en-IE" sz="2000" dirty="0"/>
                  <a:t> child until I went back two years ago to live there…most of them are white and they judge the </a:t>
                </a:r>
                <a:r>
                  <a:rPr lang="en-IE" sz="2000" dirty="0" err="1"/>
                  <a:t>roma</a:t>
                </a:r>
                <a:r>
                  <a:rPr lang="en-IE" sz="2000" dirty="0"/>
                  <a:t> people with way less class and stuff even if you're adopted so </a:t>
                </a:r>
                <a:r>
                  <a:rPr lang="en-IE" sz="2000" dirty="0" err="1"/>
                  <a:t>ya</a:t>
                </a:r>
                <a:r>
                  <a:rPr lang="en-IE" sz="2000" dirty="0"/>
                  <a:t>, that was a bit (Eoin).</a:t>
                </a:r>
              </a:p>
            </p:txBody>
          </p:sp>
          <p:sp>
            <p:nvSpPr>
              <p:cNvPr id="34" name="Rectangular Callout 33"/>
              <p:cNvSpPr/>
              <p:nvPr/>
            </p:nvSpPr>
            <p:spPr>
              <a:xfrm>
                <a:off x="7475517" y="16050687"/>
                <a:ext cx="6695745" cy="1741376"/>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guess there's totally two different lives so I guess it's hard to understand my point of view and their point of view because you don't really know because you never lived in their shoes (Eoin)</a:t>
                </a:r>
              </a:p>
            </p:txBody>
          </p:sp>
          <p:sp>
            <p:nvSpPr>
              <p:cNvPr id="35" name="Rounded Rectangular Callout 34"/>
              <p:cNvSpPr/>
              <p:nvPr/>
            </p:nvSpPr>
            <p:spPr>
              <a:xfrm>
                <a:off x="7475516" y="27795700"/>
                <a:ext cx="6695745" cy="1922300"/>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Parts what I've seen in Romania that have been ah </a:t>
                </a:r>
                <a:r>
                  <a:rPr lang="en-IE" sz="2000" dirty="0" err="1"/>
                  <a:t>ah</a:t>
                </a:r>
                <a:r>
                  <a:rPr lang="en-IE" sz="2000" dirty="0"/>
                  <a:t>, just like something you'd see from Calcutta or something like so bad so poor you know yeah, I wasn't from an orphanage but I know the orphanage stories are much worse they're crazy (Eoin).</a:t>
                </a:r>
              </a:p>
            </p:txBody>
          </p:sp>
          <p:sp>
            <p:nvSpPr>
              <p:cNvPr id="36" name="Rounded Rectangular Callout 35"/>
              <p:cNvSpPr/>
              <p:nvPr/>
            </p:nvSpPr>
            <p:spPr>
              <a:xfrm>
                <a:off x="7475517" y="23327332"/>
                <a:ext cx="6695744" cy="1493272"/>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My family were very poor, I was too small and too weak and I would have died otherwise, so they tried to I guess look after me by giving me up for adoption (Eoin).</a:t>
                </a:r>
              </a:p>
            </p:txBody>
          </p:sp>
          <p:sp>
            <p:nvSpPr>
              <p:cNvPr id="37" name="Rectangular Callout 36"/>
              <p:cNvSpPr/>
              <p:nvPr/>
            </p:nvSpPr>
            <p:spPr>
              <a:xfrm>
                <a:off x="14996292" y="15642730"/>
                <a:ext cx="6162498" cy="1788368"/>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38" name="Rectangular Callout 37"/>
              <p:cNvSpPr/>
              <p:nvPr/>
            </p:nvSpPr>
            <p:spPr>
              <a:xfrm>
                <a:off x="14949614" y="20083835"/>
                <a:ext cx="6268926" cy="1289449"/>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39" name="Rectangular Callout 38"/>
              <p:cNvSpPr/>
              <p:nvPr/>
            </p:nvSpPr>
            <p:spPr>
              <a:xfrm>
                <a:off x="15008135" y="17817424"/>
                <a:ext cx="6189768" cy="188008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40" name="Rectangular Callout 39"/>
              <p:cNvSpPr/>
              <p:nvPr/>
            </p:nvSpPr>
            <p:spPr>
              <a:xfrm>
                <a:off x="171878" y="22969750"/>
                <a:ext cx="6376676" cy="2782107"/>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was more surprisingly connected than I thought I was, that's what shocked me and I remember I was just sitting there crying in my kitchen when I found out and my mam was with me at the time and she said she felt very kind of sad for the situation at the same time and she knew that she could do nothing for me really it is one of those moments you know so (Frankie).</a:t>
                </a:r>
              </a:p>
            </p:txBody>
          </p:sp>
          <p:sp>
            <p:nvSpPr>
              <p:cNvPr id="41" name="Rectangle 40"/>
              <p:cNvSpPr/>
              <p:nvPr/>
            </p:nvSpPr>
            <p:spPr>
              <a:xfrm>
                <a:off x="7475516" y="20378951"/>
                <a:ext cx="6695745" cy="2590800"/>
              </a:xfrm>
              <a:prstGeom prst="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…it's something about the level of poverty that was not shocking to me at all.  I felt totally ok about it and not shocked… I feel like I know what that bad, that feeling was familiar to me of that…No and no matter, I've lived a great life since, I've had some of the nicest things in the world and I've done some great things and it's still in me though that feeling (Frankie).  </a:t>
                </a:r>
              </a:p>
            </p:txBody>
          </p:sp>
          <p:sp>
            <p:nvSpPr>
              <p:cNvPr id="42" name="Rounded Rectangle 41"/>
              <p:cNvSpPr/>
              <p:nvPr/>
            </p:nvSpPr>
            <p:spPr>
              <a:xfrm>
                <a:off x="7475517" y="25269927"/>
                <a:ext cx="6695744" cy="2076450"/>
              </a:xfrm>
              <a:prstGeom prst="round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we get to this worn down town…we go through this rickety gate that was literally falling off the hinges…there is no air conditioning.  All the house is, is three rooms, that’s it, there’s three rooms….all the toilet was, was a little thrown together shack, it was falling apart, a big hole in the ground (John)</a:t>
                </a:r>
              </a:p>
            </p:txBody>
          </p:sp>
          <p:sp>
            <p:nvSpPr>
              <p:cNvPr id="43" name="Rounded Rectangle 42"/>
              <p:cNvSpPr/>
              <p:nvPr/>
            </p:nvSpPr>
            <p:spPr>
              <a:xfrm>
                <a:off x="14797207" y="21770369"/>
                <a:ext cx="6560668" cy="344123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44" name="Rectangular Callout 43"/>
              <p:cNvSpPr/>
              <p:nvPr/>
            </p:nvSpPr>
            <p:spPr>
              <a:xfrm>
                <a:off x="14913204" y="25423074"/>
                <a:ext cx="6305333" cy="2456121"/>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45" name="Rectangle 44"/>
              <p:cNvSpPr/>
              <p:nvPr/>
            </p:nvSpPr>
            <p:spPr>
              <a:xfrm>
                <a:off x="14921878" y="28384723"/>
                <a:ext cx="6296659" cy="7442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46" name="Rectangle 45"/>
              <p:cNvSpPr/>
              <p:nvPr/>
            </p:nvSpPr>
            <p:spPr>
              <a:xfrm>
                <a:off x="14932859" y="29348945"/>
                <a:ext cx="6285677" cy="124437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47" name="Rectangle 46"/>
              <p:cNvSpPr/>
              <p:nvPr/>
            </p:nvSpPr>
            <p:spPr>
              <a:xfrm>
                <a:off x="10656" y="26512165"/>
                <a:ext cx="663983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E" sz="2000" dirty="0"/>
                  <a:t>Kind of happier that like I know my birth family now and there’s a kind of a sense of like a void been filled (Eleanor).</a:t>
                </a:r>
              </a:p>
            </p:txBody>
          </p:sp>
        </p:grpSp>
      </p:grpSp>
      <p:grpSp>
        <p:nvGrpSpPr>
          <p:cNvPr id="48" name="Group 47"/>
          <p:cNvGrpSpPr/>
          <p:nvPr/>
        </p:nvGrpSpPr>
        <p:grpSpPr>
          <a:xfrm>
            <a:off x="577563" y="17969637"/>
            <a:ext cx="20650782" cy="14243196"/>
            <a:chOff x="10655" y="12932511"/>
            <a:chExt cx="21347220" cy="17660808"/>
          </a:xfrm>
        </p:grpSpPr>
        <p:sp>
          <p:nvSpPr>
            <p:cNvPr id="49" name="Oval Callout 48"/>
            <p:cNvSpPr/>
            <p:nvPr/>
          </p:nvSpPr>
          <p:spPr>
            <a:xfrm>
              <a:off x="7475516" y="12932511"/>
              <a:ext cx="6695745" cy="2615423"/>
            </a:xfrm>
            <a:prstGeom prst="wedgeEllipse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Yeah, I mean he was, he looked like a homeless guy. He was like a bum, he had a big beard and he was wearing kind of just tattered clothes and out in the sun and just </a:t>
              </a:r>
              <a:r>
                <a:rPr lang="en-IE" sz="1987" dirty="0" err="1"/>
                <a:t>kinda</a:t>
              </a:r>
              <a:r>
                <a:rPr lang="en-IE" sz="1987" dirty="0"/>
                <a:t> doing whatever (Frankie)</a:t>
              </a:r>
            </a:p>
          </p:txBody>
        </p:sp>
        <p:sp>
          <p:nvSpPr>
            <p:cNvPr id="50" name="Rounded Rectangular Callout 49"/>
            <p:cNvSpPr/>
            <p:nvPr/>
          </p:nvSpPr>
          <p:spPr>
            <a:xfrm>
              <a:off x="213055" y="12981167"/>
              <a:ext cx="6280804" cy="2280608"/>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…it was quite distressing because we knew that they were still with our birth mother so we were like we have an older sister and a younger brother and we were the ones put up for adoption.  So it was upsetting and like we had no answers as to why or anything (Eleanor).</a:t>
              </a:r>
            </a:p>
          </p:txBody>
        </p:sp>
        <p:sp>
          <p:nvSpPr>
            <p:cNvPr id="51" name="Oval Callout 50"/>
            <p:cNvSpPr/>
            <p:nvPr/>
          </p:nvSpPr>
          <p:spPr>
            <a:xfrm>
              <a:off x="14657871" y="12932888"/>
              <a:ext cx="6417388" cy="2119977"/>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grpSp>
          <p:nvGrpSpPr>
            <p:cNvPr id="52" name="Group 51"/>
            <p:cNvGrpSpPr/>
            <p:nvPr/>
          </p:nvGrpSpPr>
          <p:grpSpPr>
            <a:xfrm>
              <a:off x="10655" y="15642730"/>
              <a:ext cx="21347220" cy="14950589"/>
              <a:chOff x="10655" y="15642730"/>
              <a:chExt cx="21347220" cy="14950589"/>
            </a:xfrm>
          </p:grpSpPr>
          <p:sp>
            <p:nvSpPr>
              <p:cNvPr id="53" name="Rectangular Callout 52"/>
              <p:cNvSpPr/>
              <p:nvPr/>
            </p:nvSpPr>
            <p:spPr>
              <a:xfrm>
                <a:off x="213055" y="15767799"/>
                <a:ext cx="6437431" cy="3234851"/>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2000" dirty="0"/>
                  <a:t>It was really exciting, it was like it was like a present and then I actually met her and we couldn't account for the mixed emotions… it was like part of that black hole was complete …there's a sense of gratitude, happiness and peacefulness…having to remember that this is happening and then kind of kept reasserting that it’s a real thing, that was like so the shock and disbelief and all those things in one go, yeah (Frankie). </a:t>
                </a:r>
                <a:r>
                  <a:rPr lang="en-IE" sz="1987" i="1" dirty="0"/>
                  <a:t> </a:t>
                </a:r>
              </a:p>
            </p:txBody>
          </p:sp>
          <p:sp>
            <p:nvSpPr>
              <p:cNvPr id="54" name="Oval Callout 53"/>
              <p:cNvSpPr/>
              <p:nvPr/>
            </p:nvSpPr>
            <p:spPr>
              <a:xfrm>
                <a:off x="10655" y="19508673"/>
                <a:ext cx="7140907" cy="2995263"/>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pPr algn="just"/>
                <a:r>
                  <a:rPr lang="en-IE" sz="1987" dirty="0"/>
                  <a:t>..it was a surreal moment because I didn’t  know if I would meet my birth mum or not , that was a bit scary so , but unfortunately I didn't get to see her, so, that was a bit traumatic </a:t>
                </a:r>
                <a:r>
                  <a:rPr lang="en-IE" sz="1987" dirty="0" err="1"/>
                  <a:t>i</a:t>
                </a:r>
                <a:r>
                  <a:rPr lang="en-IE" sz="1987" dirty="0"/>
                  <a:t> guess, it was probably the biggest regret of my life not ever getting to see my mum (Eoin).  </a:t>
                </a:r>
              </a:p>
            </p:txBody>
          </p:sp>
          <p:sp>
            <p:nvSpPr>
              <p:cNvPr id="55" name="Rectangular Callout 54"/>
              <p:cNvSpPr/>
              <p:nvPr/>
            </p:nvSpPr>
            <p:spPr>
              <a:xfrm>
                <a:off x="7475516" y="18134821"/>
                <a:ext cx="6695745" cy="1887158"/>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That's something I didn't know that I was a </a:t>
                </a:r>
                <a:r>
                  <a:rPr lang="en-IE" sz="2000" dirty="0" err="1"/>
                  <a:t>roma</a:t>
                </a:r>
                <a:r>
                  <a:rPr lang="en-IE" sz="2000" dirty="0"/>
                  <a:t> child until I went back two years ago to live there…most of them are white and they judge the </a:t>
                </a:r>
                <a:r>
                  <a:rPr lang="en-IE" sz="2000" dirty="0" err="1"/>
                  <a:t>roma</a:t>
                </a:r>
                <a:r>
                  <a:rPr lang="en-IE" sz="2000" dirty="0"/>
                  <a:t> people with way less class and stuff even if you're adopted so </a:t>
                </a:r>
                <a:r>
                  <a:rPr lang="en-IE" sz="2000" dirty="0" err="1"/>
                  <a:t>ya</a:t>
                </a:r>
                <a:r>
                  <a:rPr lang="en-IE" sz="2000" dirty="0"/>
                  <a:t>, that was a bit (Eoin).</a:t>
                </a:r>
              </a:p>
            </p:txBody>
          </p:sp>
          <p:sp>
            <p:nvSpPr>
              <p:cNvPr id="56" name="Rectangular Callout 55"/>
              <p:cNvSpPr/>
              <p:nvPr/>
            </p:nvSpPr>
            <p:spPr>
              <a:xfrm>
                <a:off x="7475517" y="16050687"/>
                <a:ext cx="6695745" cy="1741376"/>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guess there's totally two different lives so I guess it's hard to understand my point of view and their point of view because you don't really know because you never lived in their shoes (Eoin)</a:t>
                </a:r>
              </a:p>
            </p:txBody>
          </p:sp>
          <p:sp>
            <p:nvSpPr>
              <p:cNvPr id="57" name="Rounded Rectangular Callout 56"/>
              <p:cNvSpPr/>
              <p:nvPr/>
            </p:nvSpPr>
            <p:spPr>
              <a:xfrm>
                <a:off x="7475516" y="27795700"/>
                <a:ext cx="6695745" cy="1922300"/>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Parts what I've seen in Romania that have been ah </a:t>
                </a:r>
                <a:r>
                  <a:rPr lang="en-IE" sz="2000" dirty="0" err="1"/>
                  <a:t>ah</a:t>
                </a:r>
                <a:r>
                  <a:rPr lang="en-IE" sz="2000" dirty="0"/>
                  <a:t>, just like something you'd see from Calcutta or something like so bad so poor you know yeah, I wasn't from an orphanage but I know the orphanage stories are much worse they're crazy (Eoin).</a:t>
                </a:r>
              </a:p>
            </p:txBody>
          </p:sp>
          <p:sp>
            <p:nvSpPr>
              <p:cNvPr id="58" name="Rounded Rectangular Callout 57"/>
              <p:cNvSpPr/>
              <p:nvPr/>
            </p:nvSpPr>
            <p:spPr>
              <a:xfrm>
                <a:off x="7475517" y="23327332"/>
                <a:ext cx="6695744" cy="1493272"/>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My family were very poor, I was too small and too weak and I would have died otherwise, so they tried to I guess look after me by giving me up for adoption (Eoin).</a:t>
                </a:r>
              </a:p>
            </p:txBody>
          </p:sp>
          <p:sp>
            <p:nvSpPr>
              <p:cNvPr id="59" name="Rectangular Callout 58"/>
              <p:cNvSpPr/>
              <p:nvPr/>
            </p:nvSpPr>
            <p:spPr>
              <a:xfrm>
                <a:off x="14996292" y="15642730"/>
                <a:ext cx="6162498" cy="1788368"/>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60" name="Rectangular Callout 59"/>
              <p:cNvSpPr/>
              <p:nvPr/>
            </p:nvSpPr>
            <p:spPr>
              <a:xfrm>
                <a:off x="14949614" y="20083835"/>
                <a:ext cx="6268926" cy="1289449"/>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61" name="Rectangular Callout 60"/>
              <p:cNvSpPr/>
              <p:nvPr/>
            </p:nvSpPr>
            <p:spPr>
              <a:xfrm>
                <a:off x="15008135" y="17817424"/>
                <a:ext cx="6189768" cy="188008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62" name="Rectangular Callout 61"/>
              <p:cNvSpPr/>
              <p:nvPr/>
            </p:nvSpPr>
            <p:spPr>
              <a:xfrm>
                <a:off x="171878" y="22969750"/>
                <a:ext cx="6376676" cy="2782107"/>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was more surprisingly connected than I thought I was, that's what shocked me and I remember I was just sitting there crying in my kitchen when I found out and my mam was with me at the time and she said she felt very kind of sad for the situation at the same time and she knew that she could do nothing for me really it is one of those moments you know so (Frankie).</a:t>
                </a:r>
              </a:p>
            </p:txBody>
          </p:sp>
          <p:sp>
            <p:nvSpPr>
              <p:cNvPr id="63" name="Rectangle 62"/>
              <p:cNvSpPr/>
              <p:nvPr/>
            </p:nvSpPr>
            <p:spPr>
              <a:xfrm>
                <a:off x="7475516" y="20378951"/>
                <a:ext cx="6695745" cy="2590800"/>
              </a:xfrm>
              <a:prstGeom prst="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…it's something about the level of poverty that was not shocking to me at all.  I felt totally ok about it and not shocked… I feel like I know what that bad, that feeling was familiar to me of that…No and no matter, I've lived a great life since, I've had some of the nicest things in the world and I've done some great things and it's still in me though that feeling (Frankie).  </a:t>
                </a:r>
              </a:p>
            </p:txBody>
          </p:sp>
          <p:sp>
            <p:nvSpPr>
              <p:cNvPr id="64" name="Rounded Rectangle 63"/>
              <p:cNvSpPr/>
              <p:nvPr/>
            </p:nvSpPr>
            <p:spPr>
              <a:xfrm>
                <a:off x="7475517" y="25269927"/>
                <a:ext cx="6695744" cy="2076450"/>
              </a:xfrm>
              <a:prstGeom prst="round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we get to this worn down town…we go through this rickety gate that was literally falling off the hinges…there is no air conditioning.  All the house is, is three rooms, that’s it, there’s three rooms….all the toilet was, was a little thrown together shack, it was falling apart, a big hole in the ground (John)</a:t>
                </a:r>
              </a:p>
            </p:txBody>
          </p:sp>
          <p:sp>
            <p:nvSpPr>
              <p:cNvPr id="65" name="Rounded Rectangle 64"/>
              <p:cNvSpPr/>
              <p:nvPr/>
            </p:nvSpPr>
            <p:spPr>
              <a:xfrm>
                <a:off x="14797207" y="21770369"/>
                <a:ext cx="6560668" cy="344123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66" name="Rectangular Callout 65"/>
              <p:cNvSpPr/>
              <p:nvPr/>
            </p:nvSpPr>
            <p:spPr>
              <a:xfrm>
                <a:off x="14913204" y="25423074"/>
                <a:ext cx="6305333" cy="2456121"/>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67" name="Rectangle 66"/>
              <p:cNvSpPr/>
              <p:nvPr/>
            </p:nvSpPr>
            <p:spPr>
              <a:xfrm>
                <a:off x="14921878" y="28384723"/>
                <a:ext cx="6296659" cy="7442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68" name="Rectangle 67"/>
              <p:cNvSpPr/>
              <p:nvPr/>
            </p:nvSpPr>
            <p:spPr>
              <a:xfrm>
                <a:off x="14932859" y="29348945"/>
                <a:ext cx="6285677" cy="124437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69" name="Rectangle 68"/>
              <p:cNvSpPr/>
              <p:nvPr/>
            </p:nvSpPr>
            <p:spPr>
              <a:xfrm>
                <a:off x="10656" y="26512165"/>
                <a:ext cx="663983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E" sz="2000" dirty="0"/>
                  <a:t>Kind of happier that like I know my birth family now and there’s a kind of a sense of like a void been filled (Eleanor).</a:t>
                </a:r>
              </a:p>
            </p:txBody>
          </p:sp>
        </p:grpSp>
      </p:grpSp>
      <p:grpSp>
        <p:nvGrpSpPr>
          <p:cNvPr id="70" name="Group 69"/>
          <p:cNvGrpSpPr/>
          <p:nvPr/>
        </p:nvGrpSpPr>
        <p:grpSpPr>
          <a:xfrm>
            <a:off x="729963" y="18122037"/>
            <a:ext cx="20650782" cy="14243196"/>
            <a:chOff x="10655" y="12932511"/>
            <a:chExt cx="21347220" cy="17660808"/>
          </a:xfrm>
        </p:grpSpPr>
        <p:sp>
          <p:nvSpPr>
            <p:cNvPr id="71" name="Oval Callout 70"/>
            <p:cNvSpPr/>
            <p:nvPr/>
          </p:nvSpPr>
          <p:spPr>
            <a:xfrm>
              <a:off x="7475516" y="12932511"/>
              <a:ext cx="6695745" cy="2615423"/>
            </a:xfrm>
            <a:prstGeom prst="wedgeEllipse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Yeah, I mean he was, he looked like a homeless guy. He was like a bum, he had a big beard and he was wearing kind of just tattered clothes and out in the sun and just </a:t>
              </a:r>
              <a:r>
                <a:rPr lang="en-IE" sz="1987" dirty="0" err="1"/>
                <a:t>kinda</a:t>
              </a:r>
              <a:r>
                <a:rPr lang="en-IE" sz="1987" dirty="0"/>
                <a:t> doing whatever (Frankie)</a:t>
              </a:r>
            </a:p>
          </p:txBody>
        </p:sp>
        <p:sp>
          <p:nvSpPr>
            <p:cNvPr id="72" name="Rounded Rectangular Callout 71"/>
            <p:cNvSpPr/>
            <p:nvPr/>
          </p:nvSpPr>
          <p:spPr>
            <a:xfrm>
              <a:off x="213055" y="12981167"/>
              <a:ext cx="6280804" cy="2280608"/>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1987" dirty="0"/>
                <a:t>…it was quite distressing because we knew that they were still with our birth mother so we were like we have an older sister and a younger brother and we were the ones put up for adoption.  So it was upsetting and like we had no answers as to why or anything (Eleanor).</a:t>
              </a:r>
            </a:p>
          </p:txBody>
        </p:sp>
        <p:sp>
          <p:nvSpPr>
            <p:cNvPr id="73" name="Oval Callout 72"/>
            <p:cNvSpPr/>
            <p:nvPr/>
          </p:nvSpPr>
          <p:spPr>
            <a:xfrm>
              <a:off x="14657871" y="12932888"/>
              <a:ext cx="6417388" cy="2119977"/>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grpSp>
          <p:nvGrpSpPr>
            <p:cNvPr id="74" name="Group 73"/>
            <p:cNvGrpSpPr/>
            <p:nvPr/>
          </p:nvGrpSpPr>
          <p:grpSpPr>
            <a:xfrm>
              <a:off x="10655" y="15642730"/>
              <a:ext cx="21347220" cy="14950589"/>
              <a:chOff x="10655" y="15642730"/>
              <a:chExt cx="21347220" cy="14950589"/>
            </a:xfrm>
          </p:grpSpPr>
          <p:sp>
            <p:nvSpPr>
              <p:cNvPr id="75" name="Rectangular Callout 74"/>
              <p:cNvSpPr/>
              <p:nvPr/>
            </p:nvSpPr>
            <p:spPr>
              <a:xfrm>
                <a:off x="213055" y="15767799"/>
                <a:ext cx="6437431" cy="3234851"/>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r>
                  <a:rPr lang="en-IE" sz="2000" dirty="0"/>
                  <a:t>It was really exciting, it was like it was like a present and then I actually met her and we couldn't account for the mixed emotions… it was like part of that black hole was complete …there's a sense of gratitude, happiness and peacefulness…having to remember that this is happening and then kind of kept reasserting that it’s a real thing, that was like so the shock and disbelief and all those things in one go, yeah (Frankie). </a:t>
                </a:r>
                <a:r>
                  <a:rPr lang="en-IE" sz="1987" i="1" dirty="0"/>
                  <a:t> </a:t>
                </a:r>
              </a:p>
            </p:txBody>
          </p:sp>
          <p:sp>
            <p:nvSpPr>
              <p:cNvPr id="76" name="Oval Callout 75"/>
              <p:cNvSpPr/>
              <p:nvPr/>
            </p:nvSpPr>
            <p:spPr>
              <a:xfrm>
                <a:off x="10655" y="19508673"/>
                <a:ext cx="7140907" cy="2995263"/>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27064" tIns="113532" rIns="227064" bIns="113532" numCol="1" spcCol="0" rtlCol="0" fromWordArt="0" anchor="ctr" anchorCtr="0" forceAA="0" compatLnSpc="1">
                <a:prstTxWarp prst="textNoShape">
                  <a:avLst/>
                </a:prstTxWarp>
                <a:noAutofit/>
              </a:bodyPr>
              <a:lstStyle/>
              <a:p>
                <a:pPr algn="just"/>
                <a:r>
                  <a:rPr lang="en-IE" sz="1987" dirty="0"/>
                  <a:t>..it was a surreal moment because I didn’t  know if I would meet my birth mum or not , that was a bit scary so , but unfortunately I didn't get to see her, so, that was a bit traumatic </a:t>
                </a:r>
                <a:r>
                  <a:rPr lang="en-IE" sz="1987" dirty="0" err="1"/>
                  <a:t>i</a:t>
                </a:r>
                <a:r>
                  <a:rPr lang="en-IE" sz="1987" dirty="0"/>
                  <a:t> guess, it was probably the biggest regret of my life not ever getting to see my mum (Eoin).  </a:t>
                </a:r>
              </a:p>
            </p:txBody>
          </p:sp>
          <p:sp>
            <p:nvSpPr>
              <p:cNvPr id="77" name="Rectangular Callout 76"/>
              <p:cNvSpPr/>
              <p:nvPr/>
            </p:nvSpPr>
            <p:spPr>
              <a:xfrm>
                <a:off x="7475516" y="18134821"/>
                <a:ext cx="6695745" cy="1887158"/>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That's something I didn't know that I was a </a:t>
                </a:r>
                <a:r>
                  <a:rPr lang="en-IE" sz="2000" dirty="0" err="1"/>
                  <a:t>roma</a:t>
                </a:r>
                <a:r>
                  <a:rPr lang="en-IE" sz="2000" dirty="0"/>
                  <a:t> child until I went back two years ago to live there…most of them are white and they judge the </a:t>
                </a:r>
                <a:r>
                  <a:rPr lang="en-IE" sz="2000" dirty="0" err="1"/>
                  <a:t>roma</a:t>
                </a:r>
                <a:r>
                  <a:rPr lang="en-IE" sz="2000" dirty="0"/>
                  <a:t> people with way less class and stuff even if you're adopted so </a:t>
                </a:r>
                <a:r>
                  <a:rPr lang="en-IE" sz="2000" dirty="0" err="1"/>
                  <a:t>ya</a:t>
                </a:r>
                <a:r>
                  <a:rPr lang="en-IE" sz="2000" dirty="0"/>
                  <a:t>, that was a bit (Eoin).</a:t>
                </a:r>
              </a:p>
            </p:txBody>
          </p:sp>
          <p:sp>
            <p:nvSpPr>
              <p:cNvPr id="78" name="Rectangular Callout 77"/>
              <p:cNvSpPr/>
              <p:nvPr/>
            </p:nvSpPr>
            <p:spPr>
              <a:xfrm>
                <a:off x="7475517" y="16050687"/>
                <a:ext cx="6695745" cy="1741376"/>
              </a:xfrm>
              <a:prstGeom prst="wedge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guess there's totally two different lives so I guess it's hard to understand my point of view and their point of view because you don't really know because you never lived in their shoes (Eoin)</a:t>
                </a:r>
              </a:p>
            </p:txBody>
          </p:sp>
          <p:sp>
            <p:nvSpPr>
              <p:cNvPr id="79" name="Rounded Rectangular Callout 78"/>
              <p:cNvSpPr/>
              <p:nvPr/>
            </p:nvSpPr>
            <p:spPr>
              <a:xfrm>
                <a:off x="7475516" y="27795700"/>
                <a:ext cx="6695745" cy="1922300"/>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Parts what I've seen in Romania that have been ah </a:t>
                </a:r>
                <a:r>
                  <a:rPr lang="en-IE" sz="2000" dirty="0" err="1"/>
                  <a:t>ah</a:t>
                </a:r>
                <a:r>
                  <a:rPr lang="en-IE" sz="2000" dirty="0"/>
                  <a:t>, just like something you'd see from Calcutta or something like so bad so poor you know yeah, I wasn't from an orphanage but I know the orphanage stories are much worse they're crazy (Eoin).</a:t>
                </a:r>
              </a:p>
            </p:txBody>
          </p:sp>
          <p:sp>
            <p:nvSpPr>
              <p:cNvPr id="80" name="Rounded Rectangular Callout 79"/>
              <p:cNvSpPr/>
              <p:nvPr/>
            </p:nvSpPr>
            <p:spPr>
              <a:xfrm>
                <a:off x="7475517" y="23327332"/>
                <a:ext cx="6695744" cy="1493272"/>
              </a:xfrm>
              <a:prstGeom prst="wedgeRoundRectCallou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My family were very poor, I was too small and too weak and I would have died otherwise, so they tried to I guess look after me by giving me up for adoption (Eoin).</a:t>
                </a:r>
              </a:p>
            </p:txBody>
          </p:sp>
          <p:sp>
            <p:nvSpPr>
              <p:cNvPr id="81" name="Rectangular Callout 80"/>
              <p:cNvSpPr/>
              <p:nvPr/>
            </p:nvSpPr>
            <p:spPr>
              <a:xfrm>
                <a:off x="14996292" y="15642730"/>
                <a:ext cx="6162498" cy="1788368"/>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82" name="Rectangular Callout 81"/>
              <p:cNvSpPr/>
              <p:nvPr/>
            </p:nvSpPr>
            <p:spPr>
              <a:xfrm>
                <a:off x="14949614" y="20083835"/>
                <a:ext cx="6268926" cy="1289449"/>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83" name="Rectangular Callout 82"/>
              <p:cNvSpPr/>
              <p:nvPr/>
            </p:nvSpPr>
            <p:spPr>
              <a:xfrm>
                <a:off x="15008135" y="17817424"/>
                <a:ext cx="6189768" cy="188008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84" name="Rectangular Callout 83"/>
              <p:cNvSpPr/>
              <p:nvPr/>
            </p:nvSpPr>
            <p:spPr>
              <a:xfrm>
                <a:off x="171878" y="22969750"/>
                <a:ext cx="6376676" cy="2782107"/>
              </a:xfrm>
              <a:prstGeom prst="wedge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was more surprisingly connected than I thought I was, that's what shocked me and I remember I was just sitting there crying in my kitchen when I found out and my mam was with me at the time and she said she felt very kind of sad for the situation at the same time and she knew that she could do nothing for me really it is one of those moments you know so (Frankie).</a:t>
                </a:r>
              </a:p>
            </p:txBody>
          </p:sp>
          <p:sp>
            <p:nvSpPr>
              <p:cNvPr id="85" name="Rectangle 84"/>
              <p:cNvSpPr/>
              <p:nvPr/>
            </p:nvSpPr>
            <p:spPr>
              <a:xfrm>
                <a:off x="7475516" y="20378951"/>
                <a:ext cx="6695745" cy="2590800"/>
              </a:xfrm>
              <a:prstGeom prst="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…it's something about the level of poverty that was not shocking to me at all.  I felt totally ok about it and not shocked… I feel like I know what that bad, that feeling was familiar to me of that…No and no matter, I've lived a great life since, I've had some of the nicest things in the world and I've done some great things and it's still in me though that feeling (Frankie).  </a:t>
                </a:r>
              </a:p>
            </p:txBody>
          </p:sp>
          <p:sp>
            <p:nvSpPr>
              <p:cNvPr id="86" name="Rounded Rectangle 85"/>
              <p:cNvSpPr/>
              <p:nvPr/>
            </p:nvSpPr>
            <p:spPr>
              <a:xfrm>
                <a:off x="7475517" y="25269927"/>
                <a:ext cx="6695744" cy="2076450"/>
              </a:xfrm>
              <a:prstGeom prst="roundRect">
                <a:avLst/>
              </a:prstGeom>
              <a:solidFill>
                <a:srgbClr val="C26D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we get to this worn down town…we go through this rickety gate that was literally falling off the hinges…there is no air conditioning.  All the house is, is three rooms, that’s it, there’s three rooms….all the toilet was, was a little thrown together shack, it was falling apart, a big hole in the ground (John)</a:t>
                </a:r>
              </a:p>
            </p:txBody>
          </p:sp>
          <p:sp>
            <p:nvSpPr>
              <p:cNvPr id="87" name="Rounded Rectangle 86"/>
              <p:cNvSpPr/>
              <p:nvPr/>
            </p:nvSpPr>
            <p:spPr>
              <a:xfrm>
                <a:off x="14797207" y="21770369"/>
                <a:ext cx="6560668" cy="3441235"/>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88" name="Rectangular Callout 87"/>
              <p:cNvSpPr/>
              <p:nvPr/>
            </p:nvSpPr>
            <p:spPr>
              <a:xfrm>
                <a:off x="14913204" y="25423074"/>
                <a:ext cx="6305333" cy="2456121"/>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89" name="Rectangle 88"/>
              <p:cNvSpPr/>
              <p:nvPr/>
            </p:nvSpPr>
            <p:spPr>
              <a:xfrm>
                <a:off x="14921878" y="28384723"/>
                <a:ext cx="6296659" cy="7442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90" name="Rectangle 89"/>
              <p:cNvSpPr/>
              <p:nvPr/>
            </p:nvSpPr>
            <p:spPr>
              <a:xfrm>
                <a:off x="14932859" y="29348945"/>
                <a:ext cx="6285677" cy="124437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91" name="Rectangle 90"/>
              <p:cNvSpPr/>
              <p:nvPr/>
            </p:nvSpPr>
            <p:spPr>
              <a:xfrm>
                <a:off x="10656" y="26512165"/>
                <a:ext cx="6639830" cy="1219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E" sz="2000" dirty="0"/>
                  <a:t>Kind of happier that like I know my birth family now and there’s a kind of a sense of like a void been filled (Eleanor).</a:t>
                </a:r>
              </a:p>
            </p:txBody>
          </p:sp>
        </p:grpSp>
      </p:grpSp>
      <p:sp>
        <p:nvSpPr>
          <p:cNvPr id="92" name="Content Placeholder 91"/>
          <p:cNvSpPr>
            <a:spLocks noGrp="1"/>
          </p:cNvSpPr>
          <p:nvPr>
            <p:ph idx="1"/>
          </p:nvPr>
        </p:nvSpPr>
        <p:spPr>
          <a:xfrm>
            <a:off x="272764" y="1004549"/>
            <a:ext cx="8661687" cy="5261217"/>
          </a:xfrm>
          <a:prstGeom prst="wedgeEllipseCallout">
            <a:avLst>
              <a:gd name="adj1" fmla="val -26365"/>
              <a:gd name="adj2" fmla="val 55986"/>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indent="0">
              <a:buNone/>
            </a:pPr>
            <a:r>
              <a:rPr lang="en-IE" sz="3200" dirty="0">
                <a:solidFill>
                  <a:schemeClr val="tx1"/>
                </a:solidFill>
              </a:rPr>
              <a:t>when</a:t>
            </a:r>
            <a:r>
              <a:rPr lang="en-IE" sz="3600" dirty="0">
                <a:solidFill>
                  <a:schemeClr val="tx1"/>
                </a:solidFill>
              </a:rPr>
              <a:t> I met my sister first it was </a:t>
            </a:r>
          </a:p>
          <a:p>
            <a:pPr marL="0" indent="0">
              <a:buNone/>
            </a:pPr>
            <a:r>
              <a:rPr lang="en-IE" sz="3600" dirty="0">
                <a:solidFill>
                  <a:schemeClr val="tx1"/>
                </a:solidFill>
              </a:rPr>
              <a:t>through Skype so that was, </a:t>
            </a:r>
            <a:r>
              <a:rPr lang="en-IE" sz="3600" b="1" dirty="0">
                <a:solidFill>
                  <a:schemeClr val="tx1"/>
                </a:solidFill>
              </a:rPr>
              <a:t>but it's</a:t>
            </a:r>
          </a:p>
          <a:p>
            <a:pPr marL="0" indent="0">
              <a:buNone/>
            </a:pPr>
            <a:r>
              <a:rPr lang="en-IE" sz="3600" b="1" dirty="0">
                <a:solidFill>
                  <a:schemeClr val="tx1"/>
                </a:solidFill>
              </a:rPr>
              <a:t> a completely different thing when </a:t>
            </a:r>
          </a:p>
          <a:p>
            <a:pPr marL="0" indent="0">
              <a:buNone/>
            </a:pPr>
            <a:r>
              <a:rPr lang="en-IE" sz="3600" b="1" dirty="0">
                <a:solidFill>
                  <a:schemeClr val="tx1"/>
                </a:solidFill>
              </a:rPr>
              <a:t>they're tangible and they're in </a:t>
            </a:r>
          </a:p>
          <a:p>
            <a:pPr marL="0" indent="0">
              <a:buNone/>
            </a:pPr>
            <a:r>
              <a:rPr lang="en-IE" sz="3600" b="1" dirty="0">
                <a:solidFill>
                  <a:schemeClr val="tx1"/>
                </a:solidFill>
              </a:rPr>
              <a:t>the room </a:t>
            </a:r>
            <a:r>
              <a:rPr lang="en-IE" sz="3600" dirty="0">
                <a:solidFill>
                  <a:schemeClr val="tx1"/>
                </a:solidFill>
              </a:rPr>
              <a:t>and it's </a:t>
            </a:r>
            <a:r>
              <a:rPr lang="en-IE" sz="3600" b="1" dirty="0">
                <a:solidFill>
                  <a:schemeClr val="tx1"/>
                </a:solidFill>
              </a:rPr>
              <a:t>not a digital </a:t>
            </a:r>
          </a:p>
          <a:p>
            <a:pPr marL="0" indent="0">
              <a:buNone/>
            </a:pPr>
            <a:r>
              <a:rPr lang="en-IE" sz="3600" b="1" dirty="0">
                <a:solidFill>
                  <a:schemeClr val="tx1"/>
                </a:solidFill>
              </a:rPr>
              <a:t>screen</a:t>
            </a:r>
            <a:r>
              <a:rPr lang="en-IE" sz="3600" dirty="0">
                <a:solidFill>
                  <a:schemeClr val="tx1"/>
                </a:solidFill>
              </a:rPr>
              <a:t>. (Frankie)</a:t>
            </a:r>
          </a:p>
        </p:txBody>
      </p:sp>
      <p:sp>
        <p:nvSpPr>
          <p:cNvPr id="93" name="Rectangular Callout 92"/>
          <p:cNvSpPr/>
          <p:nvPr/>
        </p:nvSpPr>
        <p:spPr>
          <a:xfrm>
            <a:off x="15379104" y="20460191"/>
            <a:ext cx="5961451" cy="144229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94" name="Rectangular Callout 93"/>
          <p:cNvSpPr/>
          <p:nvPr/>
        </p:nvSpPr>
        <p:spPr>
          <a:xfrm>
            <a:off x="15333949" y="24041880"/>
            <a:ext cx="6064407" cy="1039923"/>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95" name="Rectangular Callout 94"/>
          <p:cNvSpPr/>
          <p:nvPr/>
        </p:nvSpPr>
        <p:spPr>
          <a:xfrm>
            <a:off x="15390561" y="22214051"/>
            <a:ext cx="5987831" cy="1516262"/>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96" name="Rounded Rectangle 95"/>
          <p:cNvSpPr/>
          <p:nvPr/>
        </p:nvSpPr>
        <p:spPr>
          <a:xfrm>
            <a:off x="15186514" y="25402047"/>
            <a:ext cx="6346631" cy="277530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97" name="Rectangular Callout 96"/>
          <p:cNvSpPr/>
          <p:nvPr/>
        </p:nvSpPr>
        <p:spPr>
          <a:xfrm>
            <a:off x="15298727" y="28347902"/>
            <a:ext cx="6099626" cy="1980827"/>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98" name="Rectangle 97"/>
          <p:cNvSpPr/>
          <p:nvPr/>
        </p:nvSpPr>
        <p:spPr>
          <a:xfrm>
            <a:off x="15307118" y="30736431"/>
            <a:ext cx="6091235" cy="60023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99" name="Rectangle 98"/>
          <p:cNvSpPr/>
          <p:nvPr/>
        </p:nvSpPr>
        <p:spPr>
          <a:xfrm>
            <a:off x="15317741" y="31514063"/>
            <a:ext cx="6080611" cy="10035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100" name="Rectangular Callout 99"/>
          <p:cNvSpPr/>
          <p:nvPr/>
        </p:nvSpPr>
        <p:spPr>
          <a:xfrm>
            <a:off x="15531504" y="20612591"/>
            <a:ext cx="5961451" cy="144229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101" name="Rectangular Callout 100"/>
          <p:cNvSpPr/>
          <p:nvPr/>
        </p:nvSpPr>
        <p:spPr>
          <a:xfrm>
            <a:off x="15486349" y="24194280"/>
            <a:ext cx="6064407" cy="1039923"/>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102" name="Rectangular Callout 101"/>
          <p:cNvSpPr/>
          <p:nvPr/>
        </p:nvSpPr>
        <p:spPr>
          <a:xfrm>
            <a:off x="15542961" y="22366451"/>
            <a:ext cx="5987831" cy="1516262"/>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103" name="Rounded Rectangle 102"/>
          <p:cNvSpPr/>
          <p:nvPr/>
        </p:nvSpPr>
        <p:spPr>
          <a:xfrm>
            <a:off x="15338914" y="25554447"/>
            <a:ext cx="6346631" cy="277530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104" name="Rectangular Callout 103"/>
          <p:cNvSpPr/>
          <p:nvPr/>
        </p:nvSpPr>
        <p:spPr>
          <a:xfrm>
            <a:off x="15451127" y="28500302"/>
            <a:ext cx="6099626" cy="1980827"/>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105" name="Rectangle 104"/>
          <p:cNvSpPr/>
          <p:nvPr/>
        </p:nvSpPr>
        <p:spPr>
          <a:xfrm>
            <a:off x="15459518" y="30888831"/>
            <a:ext cx="6091235" cy="60023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106" name="Rectangle 105"/>
          <p:cNvSpPr/>
          <p:nvPr/>
        </p:nvSpPr>
        <p:spPr>
          <a:xfrm>
            <a:off x="15470141" y="31666463"/>
            <a:ext cx="6080611" cy="10035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107" name="Rectangular Callout 106"/>
          <p:cNvSpPr/>
          <p:nvPr/>
        </p:nvSpPr>
        <p:spPr>
          <a:xfrm>
            <a:off x="15683904" y="20764991"/>
            <a:ext cx="5961451" cy="144229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108" name="Rectangular Callout 107"/>
          <p:cNvSpPr/>
          <p:nvPr/>
        </p:nvSpPr>
        <p:spPr>
          <a:xfrm>
            <a:off x="15638749" y="24346680"/>
            <a:ext cx="6064407" cy="1039923"/>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109" name="Rectangular Callout 108"/>
          <p:cNvSpPr/>
          <p:nvPr/>
        </p:nvSpPr>
        <p:spPr>
          <a:xfrm>
            <a:off x="15695361" y="22518851"/>
            <a:ext cx="5987831" cy="1516262"/>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110" name="Rounded Rectangle 109"/>
          <p:cNvSpPr/>
          <p:nvPr/>
        </p:nvSpPr>
        <p:spPr>
          <a:xfrm>
            <a:off x="15491314" y="25706847"/>
            <a:ext cx="6346631" cy="277530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111" name="Rectangular Callout 110"/>
          <p:cNvSpPr/>
          <p:nvPr/>
        </p:nvSpPr>
        <p:spPr>
          <a:xfrm>
            <a:off x="15603527" y="28652702"/>
            <a:ext cx="6099626" cy="1980827"/>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112" name="Rectangle 111"/>
          <p:cNvSpPr/>
          <p:nvPr/>
        </p:nvSpPr>
        <p:spPr>
          <a:xfrm>
            <a:off x="15611918" y="31041231"/>
            <a:ext cx="6091235" cy="60023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113" name="Rectangle 112"/>
          <p:cNvSpPr/>
          <p:nvPr/>
        </p:nvSpPr>
        <p:spPr>
          <a:xfrm>
            <a:off x="15622541" y="31818863"/>
            <a:ext cx="6080611" cy="10035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Tree>
    <p:extLst>
      <p:ext uri="{BB962C8B-B14F-4D97-AF65-F5344CB8AC3E}">
        <p14:creationId xmlns:p14="http://schemas.microsoft.com/office/powerpoint/2010/main" val="40989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Real Life vs Online</a:t>
            </a:r>
          </a:p>
        </p:txBody>
      </p:sp>
      <p:sp>
        <p:nvSpPr>
          <p:cNvPr id="4" name="Content Placeholder 3"/>
          <p:cNvSpPr>
            <a:spLocks noGrp="1"/>
          </p:cNvSpPr>
          <p:nvPr>
            <p:ph idx="1"/>
          </p:nvPr>
        </p:nvSpPr>
        <p:spPr>
          <a:xfrm>
            <a:off x="628650" y="1825625"/>
            <a:ext cx="7886700" cy="3051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a:buNone/>
            </a:pPr>
            <a:r>
              <a:rPr lang="en-IE" sz="4000" dirty="0">
                <a:solidFill>
                  <a:schemeClr val="tx1"/>
                </a:solidFill>
              </a:rPr>
              <a:t>“Yeah, to be able </a:t>
            </a:r>
            <a:r>
              <a:rPr lang="en-IE" sz="4000" b="1" dirty="0">
                <a:solidFill>
                  <a:schemeClr val="tx1"/>
                </a:solidFill>
              </a:rPr>
              <a:t>to hug them </a:t>
            </a:r>
            <a:r>
              <a:rPr lang="en-IE" sz="4000" dirty="0">
                <a:solidFill>
                  <a:schemeClr val="tx1"/>
                </a:solidFill>
              </a:rPr>
              <a:t>and stuff would be great.  Yeah.  Give them a bit of a </a:t>
            </a:r>
            <a:r>
              <a:rPr lang="en-IE" sz="4000" b="1" dirty="0">
                <a:solidFill>
                  <a:schemeClr val="tx1"/>
                </a:solidFill>
              </a:rPr>
              <a:t>high five </a:t>
            </a:r>
            <a:r>
              <a:rPr lang="en-IE" sz="4000" dirty="0">
                <a:solidFill>
                  <a:schemeClr val="tx1"/>
                </a:solidFill>
              </a:rPr>
              <a:t>sometimes”. (Eleanor)</a:t>
            </a:r>
          </a:p>
        </p:txBody>
      </p:sp>
    </p:spTree>
    <p:extLst>
      <p:ext uri="{BB962C8B-B14F-4D97-AF65-F5344CB8AC3E}">
        <p14:creationId xmlns:p14="http://schemas.microsoft.com/office/powerpoint/2010/main" val="20225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 </a:t>
            </a:r>
          </a:p>
        </p:txBody>
      </p:sp>
      <p:sp>
        <p:nvSpPr>
          <p:cNvPr id="3" name="Content Placeholder 2"/>
          <p:cNvSpPr>
            <a:spLocks noGrp="1"/>
          </p:cNvSpPr>
          <p:nvPr>
            <p:ph idx="1"/>
          </p:nvPr>
        </p:nvSpPr>
        <p:spPr/>
        <p:txBody>
          <a:bodyPr>
            <a:normAutofit fontScale="92500"/>
          </a:bodyPr>
          <a:lstStyle/>
          <a:p>
            <a:r>
              <a:rPr lang="en-US" dirty="0"/>
              <a:t>New landscape of adoption reunion </a:t>
            </a:r>
          </a:p>
          <a:p>
            <a:r>
              <a:rPr lang="en-US" dirty="0"/>
              <a:t>Speed of process</a:t>
            </a:r>
          </a:p>
          <a:p>
            <a:r>
              <a:rPr lang="en-US" dirty="0" err="1"/>
              <a:t>Normalising</a:t>
            </a:r>
            <a:r>
              <a:rPr lang="en-US" dirty="0"/>
              <a:t> contact</a:t>
            </a:r>
          </a:p>
          <a:p>
            <a:r>
              <a:rPr lang="en-IE" dirty="0"/>
              <a:t>Siblings as mediators/curators of contact with parents </a:t>
            </a:r>
          </a:p>
          <a:p>
            <a:r>
              <a:rPr lang="en-IE" dirty="0"/>
              <a:t>Digital literacy of parents as a barrier to contact</a:t>
            </a:r>
            <a:endParaRPr lang="en-US" dirty="0"/>
          </a:p>
          <a:p>
            <a:r>
              <a:rPr lang="en-US" dirty="0"/>
              <a:t>Depth of relationship</a:t>
            </a:r>
          </a:p>
          <a:p>
            <a:r>
              <a:rPr lang="en-IE" dirty="0"/>
              <a:t>Barriers including culture, language, distance, digital literacy</a:t>
            </a:r>
          </a:p>
          <a:p>
            <a:r>
              <a:rPr lang="en-IE" dirty="0"/>
              <a:t>Lack of support</a:t>
            </a:r>
            <a:r>
              <a:rPr lang="en-US" dirty="0"/>
              <a:t>/formal/social work services </a:t>
            </a:r>
          </a:p>
          <a:p>
            <a:pPr marL="0" indent="0">
              <a:buNone/>
            </a:pPr>
            <a:endParaRPr lang="en-IE" dirty="0"/>
          </a:p>
        </p:txBody>
      </p:sp>
    </p:spTree>
    <p:extLst>
      <p:ext uri="{BB962C8B-B14F-4D97-AF65-F5344CB8AC3E}">
        <p14:creationId xmlns:p14="http://schemas.microsoft.com/office/powerpoint/2010/main" val="54837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a:t>Thank you for Listening </a:t>
            </a:r>
            <a:endParaRPr lang="en-US" b="1" dirty="0"/>
          </a:p>
        </p:txBody>
      </p:sp>
      <p:pic>
        <p:nvPicPr>
          <p:cNvPr id="4" name="Content Placeholder 3"/>
          <p:cNvPicPr>
            <a:picLocks noGrp="1" noChangeAspect="1"/>
          </p:cNvPicPr>
          <p:nvPr>
            <p:ph idx="1"/>
          </p:nvPr>
        </p:nvPicPr>
        <p:blipFill>
          <a:blip r:embed="rId3"/>
          <a:srcRect t="7226" b="7226"/>
          <a:stretch>
            <a:fillRect/>
          </a:stretch>
        </p:blipFill>
        <p:spPr>
          <a:xfrm>
            <a:off x="1008867" y="1321439"/>
            <a:ext cx="7126265" cy="4572013"/>
          </a:xfrm>
        </p:spPr>
      </p:pic>
      <p:sp>
        <p:nvSpPr>
          <p:cNvPr id="3" name="TextBox 2"/>
          <p:cNvSpPr txBox="1"/>
          <p:nvPr/>
        </p:nvSpPr>
        <p:spPr>
          <a:xfrm>
            <a:off x="2504051" y="3607445"/>
            <a:ext cx="3713870" cy="954107"/>
          </a:xfrm>
          <a:prstGeom prst="rect">
            <a:avLst/>
          </a:prstGeom>
          <a:noFill/>
        </p:spPr>
        <p:txBody>
          <a:bodyPr wrap="square" rtlCol="0">
            <a:spAutoFit/>
          </a:bodyPr>
          <a:lstStyle/>
          <a:p>
            <a:pPr algn="ctr"/>
            <a:r>
              <a:rPr lang="en-IE" sz="2800" b="1" dirty="0">
                <a:hlinkClick r:id="rId4"/>
              </a:rPr>
              <a:t>annemarie.shier@dit.ie</a:t>
            </a:r>
            <a:r>
              <a:rPr lang="en-IE" sz="2800" b="1" dirty="0"/>
              <a:t>  </a:t>
            </a:r>
          </a:p>
          <a:p>
            <a:r>
              <a:rPr lang="en-IE" sz="2800" b="1" dirty="0"/>
              <a:t>twitter: @</a:t>
            </a:r>
            <a:r>
              <a:rPr lang="en-IE" sz="2800" b="1" dirty="0" err="1"/>
              <a:t>annemariedit</a:t>
            </a:r>
            <a:r>
              <a:rPr lang="en-IE" sz="2800" b="1" dirty="0"/>
              <a:t> </a:t>
            </a:r>
            <a:endParaRPr lang="en-US" sz="2800" b="1" dirty="0"/>
          </a:p>
        </p:txBody>
      </p:sp>
    </p:spTree>
    <p:extLst>
      <p:ext uri="{BB962C8B-B14F-4D97-AF65-F5344CB8AC3E}">
        <p14:creationId xmlns:p14="http://schemas.microsoft.com/office/powerpoint/2010/main" val="55558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0440" y="640081"/>
            <a:ext cx="5163500" cy="1674494"/>
          </a:xfrm>
          <a:noFill/>
        </p:spPr>
        <p:txBody>
          <a:bodyPr vert="horz" lIns="91440" tIns="45720" rIns="91440" bIns="45720" rtlCol="0" anchor="b">
            <a:normAutofit/>
          </a:bodyPr>
          <a:lstStyle/>
          <a:p>
            <a:pPr lvl="0"/>
            <a:r>
              <a:rPr lang="en-US" b="1" dirty="0"/>
              <a:t>The research question</a:t>
            </a:r>
            <a:r>
              <a:rPr lang="mr-IN" b="1" dirty="0"/>
              <a:t>…</a:t>
            </a:r>
            <a:r>
              <a:rPr lang="en-IE" b="1" dirty="0"/>
              <a:t>..</a:t>
            </a:r>
            <a:endParaRPr lang="en-US" sz="6000" b="1" dirty="0"/>
          </a:p>
        </p:txBody>
      </p:sp>
      <p:sp>
        <p:nvSpPr>
          <p:cNvPr id="3" name="Content Placeholder 2"/>
          <p:cNvSpPr>
            <a:spLocks noGrp="1"/>
          </p:cNvSpPr>
          <p:nvPr>
            <p:ph idx="1"/>
          </p:nvPr>
        </p:nvSpPr>
        <p:spPr>
          <a:xfrm>
            <a:off x="3500440" y="3632509"/>
            <a:ext cx="5386386" cy="2851159"/>
          </a:xfrm>
          <a:noFill/>
        </p:spPr>
        <p:txBody>
          <a:bodyPr vert="horz" lIns="91440" tIns="45720" rIns="91440" bIns="45720" rtlCol="0">
            <a:noAutofit/>
          </a:bodyPr>
          <a:lstStyle/>
          <a:p>
            <a:pPr marL="0" lvl="0" indent="0">
              <a:buNone/>
            </a:pPr>
            <a:r>
              <a:rPr lang="en-US" sz="4400" dirty="0"/>
              <a:t>How do intercountry adoptees experience reunion with birth family members?</a:t>
            </a:r>
          </a:p>
        </p:txBody>
      </p:sp>
      <p:pic>
        <p:nvPicPr>
          <p:cNvPr id="1026" name="Picture 2" descr="mage result for jigsaw puzzle"/>
          <p:cNvPicPr>
            <a:picLocks noChangeAspect="1" noChangeArrowheads="1"/>
          </p:cNvPicPr>
          <p:nvPr/>
        </p:nvPicPr>
        <p:blipFill rotWithShape="1">
          <a:blip r:embed="rId3">
            <a:extLst>
              <a:ext uri="{28A0092B-C50C-407E-A947-70E740481C1C}">
                <a14:useLocalDpi xmlns:a14="http://schemas.microsoft.com/office/drawing/2010/main" val="0"/>
              </a:ext>
            </a:extLst>
          </a:blip>
          <a:srcRect l="23096" r="39723" b="-1"/>
          <a:stretch/>
        </p:blipFill>
        <p:spPr bwMode="auto">
          <a:xfrm>
            <a:off x="720090" y="960121"/>
            <a:ext cx="2408874"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0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err="1"/>
              <a:t>Subquestions</a:t>
            </a:r>
            <a:r>
              <a:rPr lang="en-IE" b="1" dirty="0"/>
              <a:t> </a:t>
            </a:r>
            <a:endParaRPr lang="en-US" dirty="0"/>
          </a:p>
        </p:txBody>
      </p:sp>
      <p:sp>
        <p:nvSpPr>
          <p:cNvPr id="3" name="Content Placeholder 2"/>
          <p:cNvSpPr>
            <a:spLocks noGrp="1"/>
          </p:cNvSpPr>
          <p:nvPr>
            <p:ph idx="1"/>
          </p:nvPr>
        </p:nvSpPr>
        <p:spPr>
          <a:xfrm>
            <a:off x="471489" y="1414462"/>
            <a:ext cx="8358186" cy="5114925"/>
          </a:xfrm>
        </p:spPr>
        <p:txBody>
          <a:bodyPr>
            <a:normAutofit lnSpcReduction="10000"/>
          </a:bodyPr>
          <a:lstStyle/>
          <a:p>
            <a:pPr marL="342885" indent="-342885">
              <a:buFontTx/>
              <a:buAutoNum type="arabicPeriod"/>
              <a:defRPr/>
            </a:pPr>
            <a:r>
              <a:rPr lang="en-IE" sz="3200" dirty="0"/>
              <a:t>What is the emotional impact of reunion for adoptees?</a:t>
            </a:r>
          </a:p>
          <a:p>
            <a:pPr marL="342885" indent="-342885">
              <a:buFontTx/>
              <a:buAutoNum type="arabicPeriod"/>
              <a:defRPr/>
            </a:pPr>
            <a:r>
              <a:rPr lang="en-IE" sz="3200" dirty="0"/>
              <a:t>How do adoptees who have reunions negotiate relationships with birth family members?</a:t>
            </a:r>
          </a:p>
          <a:p>
            <a:pPr marL="342885" indent="-342885">
              <a:buFontTx/>
              <a:buAutoNum type="arabicPeriod" startAt="3"/>
              <a:defRPr/>
            </a:pPr>
            <a:r>
              <a:rPr lang="en-IE" sz="4400" b="1" dirty="0"/>
              <a:t>What role does technology and social media play in reunion and contact with birth family members?  How does this shape the reunion experience?</a:t>
            </a:r>
          </a:p>
          <a:p>
            <a:endParaRPr lang="en-US" dirty="0"/>
          </a:p>
        </p:txBody>
      </p:sp>
    </p:spTree>
    <p:extLst>
      <p:ext uri="{BB962C8B-B14F-4D97-AF65-F5344CB8AC3E}">
        <p14:creationId xmlns:p14="http://schemas.microsoft.com/office/powerpoint/2010/main" val="126881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Broad definition of Reunion </a:t>
            </a:r>
          </a:p>
        </p:txBody>
      </p:sp>
      <p:sp>
        <p:nvSpPr>
          <p:cNvPr id="3" name="Content Placeholder 2"/>
          <p:cNvSpPr>
            <a:spLocks noGrp="1"/>
          </p:cNvSpPr>
          <p:nvPr>
            <p:ph idx="1"/>
          </p:nvPr>
        </p:nvSpPr>
        <p:spPr/>
        <p:txBody>
          <a:bodyPr>
            <a:normAutofit/>
          </a:bodyPr>
          <a:lstStyle/>
          <a:p>
            <a:pPr marL="0" indent="0" algn="just">
              <a:buNone/>
            </a:pPr>
            <a:r>
              <a:rPr lang="en-GB" altLang="en-US" sz="4800" dirty="0"/>
              <a:t>broad definition of </a:t>
            </a:r>
            <a:r>
              <a:rPr lang="en-GB" altLang="en-US" sz="4800" b="1" dirty="0"/>
              <a:t>reunion</a:t>
            </a:r>
            <a:r>
              <a:rPr lang="en-GB" altLang="en-US" sz="4800" dirty="0"/>
              <a:t> that  includes </a:t>
            </a:r>
            <a:r>
              <a:rPr lang="en-GB" altLang="en-US" sz="4800" b="1" dirty="0"/>
              <a:t>one-off meetings and ‘virtual contact’ and contact facilitated by social media and technology</a:t>
            </a:r>
            <a:endParaRPr lang="en-US" sz="4800" dirty="0"/>
          </a:p>
        </p:txBody>
      </p:sp>
    </p:spTree>
    <p:extLst>
      <p:ext uri="{BB962C8B-B14F-4D97-AF65-F5344CB8AC3E}">
        <p14:creationId xmlns:p14="http://schemas.microsoft.com/office/powerpoint/2010/main" val="63518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80612" y="5172495"/>
            <a:ext cx="2664612" cy="1685505"/>
          </a:xfrm>
          <a:prstGeom prst="rect">
            <a:avLst/>
          </a:prstGeom>
        </p:spPr>
      </p:pic>
      <p:sp>
        <p:nvSpPr>
          <p:cNvPr id="2" name="Title 1"/>
          <p:cNvSpPr>
            <a:spLocks noGrp="1"/>
          </p:cNvSpPr>
          <p:nvPr>
            <p:ph type="title"/>
          </p:nvPr>
        </p:nvSpPr>
        <p:spPr>
          <a:xfrm>
            <a:off x="2640527" y="153727"/>
            <a:ext cx="3840085" cy="1117860"/>
          </a:xfrm>
        </p:spPr>
        <p:txBody>
          <a:bodyPr>
            <a:normAutofit/>
          </a:bodyPr>
          <a:lstStyle/>
          <a:p>
            <a:pPr lvl="0" algn="ctr"/>
            <a:r>
              <a:rPr lang="en-GB" b="1" dirty="0"/>
              <a:t>Methodology</a:t>
            </a:r>
            <a:endParaRPr lang="en-US" b="1" dirty="0"/>
          </a:p>
        </p:txBody>
      </p:sp>
      <p:sp>
        <p:nvSpPr>
          <p:cNvPr id="3" name="Content Placeholder 2"/>
          <p:cNvSpPr>
            <a:spLocks noGrp="1"/>
          </p:cNvSpPr>
          <p:nvPr>
            <p:ph idx="1"/>
          </p:nvPr>
        </p:nvSpPr>
        <p:spPr>
          <a:xfrm>
            <a:off x="491489" y="1100137"/>
            <a:ext cx="8138160" cy="5114925"/>
          </a:xfrm>
        </p:spPr>
        <p:txBody>
          <a:bodyPr>
            <a:noAutofit/>
          </a:bodyPr>
          <a:lstStyle/>
          <a:p>
            <a:pPr marL="0" indent="0">
              <a:buNone/>
            </a:pPr>
            <a:r>
              <a:rPr lang="en-GB" altLang="en-US" sz="3200" b="1" dirty="0"/>
              <a:t>Sample: </a:t>
            </a:r>
            <a:r>
              <a:rPr lang="en-GB" altLang="en-US" sz="3200" dirty="0"/>
              <a:t>9 adult adoptees; 4 female and 5 male. Countries of Origin: Vietnam; Romania; Russia; Columbia.</a:t>
            </a:r>
          </a:p>
          <a:p>
            <a:pPr marL="0" indent="0">
              <a:buNone/>
            </a:pPr>
            <a:r>
              <a:rPr lang="en-GB" altLang="en-US" sz="3200" b="1" dirty="0"/>
              <a:t>Method: </a:t>
            </a:r>
            <a:r>
              <a:rPr lang="en-GB" altLang="en-US" sz="3200" dirty="0"/>
              <a:t> Semi-structured, in-depth interviews</a:t>
            </a:r>
          </a:p>
          <a:p>
            <a:pPr marL="0" indent="0">
              <a:buNone/>
            </a:pPr>
            <a:r>
              <a:rPr lang="en-GB" altLang="en-US" sz="3200" dirty="0"/>
              <a:t>Thematic Analysis (Braun and Clarke, 2006) </a:t>
            </a:r>
          </a:p>
          <a:p>
            <a:pPr marL="0" indent="0">
              <a:buNone/>
            </a:pPr>
            <a:r>
              <a:rPr lang="en-IE" altLang="en-US" sz="3200" b="1" dirty="0"/>
              <a:t>Methodology</a:t>
            </a:r>
            <a:r>
              <a:rPr lang="en-IE" altLang="en-US" sz="3200" dirty="0"/>
              <a:t>: </a:t>
            </a:r>
            <a:r>
              <a:rPr lang="en-GB" altLang="en-US" sz="3200" dirty="0"/>
              <a:t>Interpretivist approach</a:t>
            </a:r>
          </a:p>
          <a:p>
            <a:pPr marL="0" indent="0">
              <a:buNone/>
            </a:pPr>
            <a:r>
              <a:rPr lang="en-GB" altLang="en-US" sz="3200" b="1" dirty="0"/>
              <a:t>Sampling: </a:t>
            </a:r>
            <a:r>
              <a:rPr lang="en-GB" altLang="en-US" sz="3200" dirty="0"/>
              <a:t>Purposive sampling techniques,</a:t>
            </a:r>
          </a:p>
          <a:p>
            <a:pPr marL="0" indent="0">
              <a:buNone/>
            </a:pPr>
            <a:r>
              <a:rPr lang="en-GB" altLang="en-US" sz="3200" dirty="0"/>
              <a:t>Difficult to reach population </a:t>
            </a:r>
          </a:p>
          <a:p>
            <a:pPr marL="0" indent="0">
              <a:buNone/>
            </a:pPr>
            <a:r>
              <a:rPr lang="en-GB" altLang="en-US" sz="3200" dirty="0"/>
              <a:t>(outsider research)</a:t>
            </a:r>
            <a:endParaRPr lang="en-IE" altLang="en-US" sz="3200" dirty="0"/>
          </a:p>
          <a:p>
            <a:pPr marL="0" indent="0">
              <a:lnSpc>
                <a:spcPct val="100000"/>
              </a:lnSpc>
              <a:spcBef>
                <a:spcPts val="0"/>
              </a:spcBef>
              <a:buNone/>
            </a:pPr>
            <a:endParaRPr lang="en-GB" sz="3200" dirty="0"/>
          </a:p>
        </p:txBody>
      </p:sp>
    </p:spTree>
    <p:extLst>
      <p:ext uri="{BB962C8B-B14F-4D97-AF65-F5344CB8AC3E}">
        <p14:creationId xmlns:p14="http://schemas.microsoft.com/office/powerpoint/2010/main" val="118804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20" y="115748"/>
            <a:ext cx="8808334" cy="1574942"/>
          </a:xfrm>
        </p:spPr>
        <p:txBody>
          <a:bodyPr>
            <a:noAutofit/>
          </a:bodyPr>
          <a:lstStyle/>
          <a:p>
            <a:pPr algn="ctr"/>
            <a:r>
              <a:rPr lang="en-US" sz="4000" b="1" dirty="0"/>
              <a:t>Initial Findings </a:t>
            </a:r>
            <a:r>
              <a:rPr lang="en-US" sz="4000" b="1"/>
              <a:t>and Analysis</a:t>
            </a:r>
            <a:br>
              <a:rPr lang="en-US" sz="4000" b="1"/>
            </a:br>
            <a:r>
              <a:rPr lang="en-US" sz="4000" b="1"/>
              <a:t>Three </a:t>
            </a:r>
            <a:r>
              <a:rPr lang="en-US" sz="4000" b="1" dirty="0"/>
              <a:t>Key Themes </a:t>
            </a:r>
            <a:br>
              <a:rPr lang="en-US" sz="4000" dirty="0"/>
            </a:br>
            <a:endParaRPr lang="en-US" sz="4000"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endParaRPr lang="en-US" dirty="0"/>
          </a:p>
        </p:txBody>
      </p:sp>
      <p:graphicFrame>
        <p:nvGraphicFramePr>
          <p:cNvPr id="4" name="Diagram 3"/>
          <p:cNvGraphicFramePr/>
          <p:nvPr>
            <p:extLst>
              <p:ext uri="{D42A27DB-BD31-4B8C-83A1-F6EECF244321}">
                <p14:modId xmlns:p14="http://schemas.microsoft.com/office/powerpoint/2010/main" val="1048313209"/>
              </p:ext>
            </p:extLst>
          </p:nvPr>
        </p:nvGraphicFramePr>
        <p:xfrm>
          <a:off x="385763" y="1428751"/>
          <a:ext cx="8458199"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94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7836" y="365126"/>
            <a:ext cx="5624702" cy="1409830"/>
            <a:chOff x="1769205" y="3661791"/>
            <a:chExt cx="5624702" cy="1409830"/>
          </a:xfrm>
        </p:grpSpPr>
        <p:sp>
          <p:nvSpPr>
            <p:cNvPr id="9" name="Pentagon 8"/>
            <p:cNvSpPr/>
            <p:nvPr/>
          </p:nvSpPr>
          <p:spPr>
            <a:xfrm rot="10800000">
              <a:off x="1769205" y="3661791"/>
              <a:ext cx="5624702" cy="1409830"/>
            </a:xfrm>
            <a:prstGeom prst="homePlate">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0" name="Pentagon 4"/>
            <p:cNvSpPr/>
            <p:nvPr/>
          </p:nvSpPr>
          <p:spPr>
            <a:xfrm rot="21600000">
              <a:off x="2121662" y="3661791"/>
              <a:ext cx="5272245" cy="1409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1696" tIns="148590" rIns="277368" bIns="148590" numCol="1" spcCol="1270" anchor="ctr" anchorCtr="0">
              <a:noAutofit/>
            </a:bodyPr>
            <a:lstStyle/>
            <a:p>
              <a:pPr lvl="0" algn="ctr" defTabSz="1733550">
                <a:lnSpc>
                  <a:spcPct val="90000"/>
                </a:lnSpc>
                <a:spcBef>
                  <a:spcPct val="0"/>
                </a:spcBef>
                <a:spcAft>
                  <a:spcPct val="35000"/>
                </a:spcAft>
              </a:pPr>
              <a:r>
                <a:rPr lang="en-US" sz="3900" kern="1200" dirty="0"/>
                <a:t>Social Media and Technology </a:t>
              </a:r>
            </a:p>
          </p:txBody>
        </p:sp>
      </p:grpSp>
      <p:sp>
        <p:nvSpPr>
          <p:cNvPr id="6" name="Content Placeholder 5"/>
          <p:cNvSpPr>
            <a:spLocks noGrp="1"/>
          </p:cNvSpPr>
          <p:nvPr>
            <p:ph idx="1"/>
          </p:nvPr>
        </p:nvSpPr>
        <p:spPr/>
        <p:txBody>
          <a:bodyPr/>
          <a:lstStyle/>
          <a:p>
            <a:pPr lvl="0"/>
            <a:endParaRPr lang="en-IE" dirty="0"/>
          </a:p>
          <a:p>
            <a:pPr lvl="0"/>
            <a:r>
              <a:rPr lang="en-IE" dirty="0"/>
              <a:t>Impact on initial search and contact</a:t>
            </a:r>
            <a:endParaRPr lang="en-US" dirty="0"/>
          </a:p>
          <a:p>
            <a:pPr lvl="0"/>
            <a:r>
              <a:rPr lang="en-IE" dirty="0"/>
              <a:t>Normalising/Casual nature of contact </a:t>
            </a:r>
            <a:endParaRPr lang="en-US" dirty="0"/>
          </a:p>
          <a:p>
            <a:pPr lvl="0"/>
            <a:r>
              <a:rPr lang="en-IE" dirty="0"/>
              <a:t>Moving between Platforms /Digital Literacy</a:t>
            </a:r>
            <a:endParaRPr lang="en-US" dirty="0"/>
          </a:p>
          <a:p>
            <a:pPr lvl="0"/>
            <a:r>
              <a:rPr lang="en-IE" dirty="0"/>
              <a:t>Real life versus Online</a:t>
            </a:r>
            <a:endParaRPr lang="en-US" dirty="0"/>
          </a:p>
          <a:p>
            <a:pPr lvl="0"/>
            <a:r>
              <a:rPr lang="en-IE" dirty="0"/>
              <a:t>Boundaries</a:t>
            </a:r>
            <a:endParaRPr lang="en-US" dirty="0"/>
          </a:p>
        </p:txBody>
      </p:sp>
      <p:sp>
        <p:nvSpPr>
          <p:cNvPr id="7" name="Title 6"/>
          <p:cNvSpPr>
            <a:spLocks noGrp="1"/>
          </p:cNvSpPr>
          <p:nvPr>
            <p:ph type="title"/>
          </p:nvPr>
        </p:nvSpPr>
        <p:spPr>
          <a:xfrm>
            <a:off x="1557171" y="381923"/>
            <a:ext cx="1528874" cy="1418367"/>
          </a:xfrm>
          <a:prstGeom prst="ellipse">
            <a:avLst/>
          </a:prstGeom>
          <a:blipFill>
            <a:blip r:embed="rId3" cstate="print">
              <a:extLst>
                <a:ext uri="{28A0092B-C50C-407E-A947-70E740481C1C}">
                  <a14:useLocalDpi xmlns:a14="http://schemas.microsoft.com/office/drawing/2010/main" val="0"/>
                </a:ext>
              </a:extLst>
            </a:blip>
            <a:srcRect/>
            <a:stretch>
              <a:fillRect l="-20000" r="-20000"/>
            </a:stretch>
          </a:blipFill>
        </p:spPr>
        <p:style>
          <a:lnRef idx="2">
            <a:schemeClr val="lt1">
              <a:hueOff val="0"/>
              <a:satOff val="0"/>
              <a:lumOff val="0"/>
              <a:alphaOff val="0"/>
            </a:schemeClr>
          </a:lnRef>
          <a:fillRef idx="1">
            <a:scrgbClr r="0" g="0" b="0"/>
          </a:fillRef>
          <a:effectRef idx="0">
            <a:schemeClr val="accent2">
              <a:tint val="50000"/>
              <a:hueOff val="-880662"/>
              <a:satOff val="-76170"/>
              <a:lumOff val="-762"/>
              <a:alphaOff val="0"/>
            </a:schemeClr>
          </a:effectRef>
          <a:fontRef idx="minor">
            <a:schemeClr val="lt1">
              <a:hueOff val="0"/>
              <a:satOff val="0"/>
              <a:lumOff val="0"/>
              <a:alphaOff val="0"/>
            </a:schemeClr>
          </a:fontRef>
        </p:style>
        <p:txBody>
          <a:bodyPr>
            <a:normAutofit fontScale="90000"/>
          </a:bodyPr>
          <a:lstStyle/>
          <a:p>
            <a:br>
              <a:rPr lang="en-US" dirty="0"/>
            </a:br>
            <a:br>
              <a:rPr lang="en-US" dirty="0"/>
            </a:br>
            <a:endParaRPr lang="en-US" dirty="0"/>
          </a:p>
        </p:txBody>
      </p:sp>
    </p:spTree>
    <p:extLst>
      <p:ext uri="{BB962C8B-B14F-4D97-AF65-F5344CB8AC3E}">
        <p14:creationId xmlns:p14="http://schemas.microsoft.com/office/powerpoint/2010/main" val="173650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325563"/>
          </a:xfrm>
        </p:spPr>
        <p:txBody>
          <a:bodyPr/>
          <a:lstStyle/>
          <a:p>
            <a:pPr algn="ctr"/>
            <a:r>
              <a:rPr lang="en-US" dirty="0"/>
              <a:t>Role of Social Media in Search </a:t>
            </a:r>
          </a:p>
        </p:txBody>
      </p:sp>
      <p:sp>
        <p:nvSpPr>
          <p:cNvPr id="5" name="Content Placeholder 4"/>
          <p:cNvSpPr>
            <a:spLocks noGrp="1"/>
          </p:cNvSpPr>
          <p:nvPr>
            <p:ph idx="4294967295"/>
          </p:nvPr>
        </p:nvSpPr>
        <p:spPr>
          <a:xfrm>
            <a:off x="445167" y="1499399"/>
            <a:ext cx="7182853" cy="2362738"/>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endParaRPr lang="en-IE" sz="3200" dirty="0">
              <a:solidFill>
                <a:schemeClr val="tx1"/>
              </a:solidFill>
            </a:endParaRPr>
          </a:p>
          <a:p>
            <a:pPr marL="0" indent="0">
              <a:buNone/>
            </a:pPr>
            <a:r>
              <a:rPr lang="en-IE" sz="3200" dirty="0">
                <a:solidFill>
                  <a:schemeClr val="tx1"/>
                </a:solidFill>
              </a:rPr>
              <a:t>“</a:t>
            </a:r>
            <a:r>
              <a:rPr lang="en-IE" dirty="0">
                <a:solidFill>
                  <a:schemeClr val="tx1"/>
                </a:solidFill>
              </a:rPr>
              <a:t>she posted my card to my family and then I think, one of my brothers, the oldest brother or the second oldest brother, contacted Jan on Facebook and so then that initiated my contact with them”. (Laura)</a:t>
            </a:r>
            <a:endParaRPr lang="en-IE" sz="4000" dirty="0">
              <a:solidFill>
                <a:schemeClr val="tx1"/>
              </a:solidFill>
            </a:endParaRPr>
          </a:p>
          <a:p>
            <a:pPr marL="0" indent="0">
              <a:buNone/>
            </a:pPr>
            <a:endParaRPr lang="en-IE" sz="4000" dirty="0">
              <a:solidFill>
                <a:schemeClr val="tx1"/>
              </a:solidFill>
            </a:endParaRPr>
          </a:p>
        </p:txBody>
      </p:sp>
      <p:sp>
        <p:nvSpPr>
          <p:cNvPr id="6" name="Oval Callout 5"/>
          <p:cNvSpPr/>
          <p:nvPr/>
        </p:nvSpPr>
        <p:spPr>
          <a:xfrm>
            <a:off x="2514601" y="4086196"/>
            <a:ext cx="6154152" cy="259132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IE" sz="2600" dirty="0">
                <a:solidFill>
                  <a:schemeClr val="tx1"/>
                </a:solidFill>
              </a:rPr>
              <a:t>“… </a:t>
            </a:r>
            <a:r>
              <a:rPr lang="en-IE" sz="2600" b="1" dirty="0">
                <a:solidFill>
                  <a:schemeClr val="tx1"/>
                </a:solidFill>
              </a:rPr>
              <a:t>I sent him a friend request      </a:t>
            </a:r>
          </a:p>
          <a:p>
            <a:pPr algn="ctr"/>
            <a:r>
              <a:rPr lang="en-IE" sz="2600" dirty="0">
                <a:solidFill>
                  <a:schemeClr val="tx1"/>
                </a:solidFill>
              </a:rPr>
              <a:t>and he accepted straightaway and messaged</a:t>
            </a:r>
          </a:p>
          <a:p>
            <a:pPr algn="ctr"/>
            <a:r>
              <a:rPr lang="en-IE" sz="2600" dirty="0">
                <a:solidFill>
                  <a:schemeClr val="tx1"/>
                </a:solidFill>
              </a:rPr>
              <a:t> me …, </a:t>
            </a:r>
            <a:r>
              <a:rPr lang="en-IE" sz="2600" b="1" dirty="0">
                <a:solidFill>
                  <a:schemeClr val="tx1"/>
                </a:solidFill>
              </a:rPr>
              <a:t>He just responded you’re my sister</a:t>
            </a:r>
          </a:p>
          <a:p>
            <a:pPr algn="ctr"/>
            <a:r>
              <a:rPr lang="en-IE" sz="2600" dirty="0">
                <a:solidFill>
                  <a:schemeClr val="tx1"/>
                </a:solidFill>
              </a:rPr>
              <a:t>and I was like this is unreal”. (Eleanor)</a:t>
            </a:r>
          </a:p>
        </p:txBody>
      </p:sp>
      <p:sp>
        <p:nvSpPr>
          <p:cNvPr id="7" name="Rectangle 6"/>
          <p:cNvSpPr/>
          <p:nvPr/>
        </p:nvSpPr>
        <p:spPr>
          <a:xfrm>
            <a:off x="3236496" y="4800600"/>
            <a:ext cx="5907504" cy="461665"/>
          </a:xfrm>
          <a:prstGeom prst="rect">
            <a:avLst/>
          </a:prstGeom>
        </p:spPr>
        <p:txBody>
          <a:bodyPr wrap="square">
            <a:noAutofit/>
          </a:bodyPr>
          <a:lstStyle/>
          <a:p>
            <a:r>
              <a:rPr lang="en-IE" sz="2400" dirty="0"/>
              <a:t>   </a:t>
            </a:r>
          </a:p>
        </p:txBody>
      </p:sp>
    </p:spTree>
    <p:extLst>
      <p:ext uri="{BB962C8B-B14F-4D97-AF65-F5344CB8AC3E}">
        <p14:creationId xmlns:p14="http://schemas.microsoft.com/office/powerpoint/2010/main" val="58156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Normalising</a:t>
            </a:r>
            <a:r>
              <a:rPr lang="en-US" dirty="0"/>
              <a:t> Contact</a:t>
            </a:r>
          </a:p>
        </p:txBody>
      </p:sp>
      <p:sp>
        <p:nvSpPr>
          <p:cNvPr id="4" name="Rectangular Callout 3"/>
          <p:cNvSpPr/>
          <p:nvPr/>
        </p:nvSpPr>
        <p:spPr>
          <a:xfrm>
            <a:off x="14769504" y="19850591"/>
            <a:ext cx="5961451" cy="144229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5" name="Rectangular Callout 4"/>
          <p:cNvSpPr/>
          <p:nvPr/>
        </p:nvSpPr>
        <p:spPr>
          <a:xfrm>
            <a:off x="14724349" y="23432280"/>
            <a:ext cx="6064407" cy="1039923"/>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6" name="Rectangular Callout 5"/>
          <p:cNvSpPr/>
          <p:nvPr/>
        </p:nvSpPr>
        <p:spPr>
          <a:xfrm>
            <a:off x="14780961" y="21604451"/>
            <a:ext cx="5987831" cy="1516262"/>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7" name="Rounded Rectangle 6"/>
          <p:cNvSpPr/>
          <p:nvPr/>
        </p:nvSpPr>
        <p:spPr>
          <a:xfrm>
            <a:off x="14576914" y="24792447"/>
            <a:ext cx="6346631" cy="277530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8" name="Rectangular Callout 7"/>
          <p:cNvSpPr/>
          <p:nvPr/>
        </p:nvSpPr>
        <p:spPr>
          <a:xfrm>
            <a:off x="14689127" y="27738302"/>
            <a:ext cx="6099626" cy="1980827"/>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9" name="Rectangle 8"/>
          <p:cNvSpPr/>
          <p:nvPr/>
        </p:nvSpPr>
        <p:spPr>
          <a:xfrm>
            <a:off x="14697518" y="30126831"/>
            <a:ext cx="6091235" cy="60023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10" name="Rectangle 9"/>
          <p:cNvSpPr/>
          <p:nvPr/>
        </p:nvSpPr>
        <p:spPr>
          <a:xfrm>
            <a:off x="14708141" y="30904463"/>
            <a:ext cx="6080611" cy="10035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11" name="Rectangular Callout 10"/>
          <p:cNvSpPr/>
          <p:nvPr/>
        </p:nvSpPr>
        <p:spPr>
          <a:xfrm>
            <a:off x="14921904" y="20002991"/>
            <a:ext cx="5961451" cy="144229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12" name="Rectangular Callout 11"/>
          <p:cNvSpPr/>
          <p:nvPr/>
        </p:nvSpPr>
        <p:spPr>
          <a:xfrm>
            <a:off x="14876749" y="23584680"/>
            <a:ext cx="6064407" cy="1039923"/>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13" name="Rectangular Callout 12"/>
          <p:cNvSpPr/>
          <p:nvPr/>
        </p:nvSpPr>
        <p:spPr>
          <a:xfrm>
            <a:off x="14933361" y="21756851"/>
            <a:ext cx="5987831" cy="1516262"/>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14" name="Rounded Rectangle 13"/>
          <p:cNvSpPr/>
          <p:nvPr/>
        </p:nvSpPr>
        <p:spPr>
          <a:xfrm>
            <a:off x="14729314" y="24944847"/>
            <a:ext cx="6346631" cy="277530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15" name="Rectangular Callout 14"/>
          <p:cNvSpPr/>
          <p:nvPr/>
        </p:nvSpPr>
        <p:spPr>
          <a:xfrm>
            <a:off x="14841527" y="27890702"/>
            <a:ext cx="6099626" cy="1980827"/>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16" name="Rectangle 15"/>
          <p:cNvSpPr/>
          <p:nvPr/>
        </p:nvSpPr>
        <p:spPr>
          <a:xfrm>
            <a:off x="14849918" y="30279231"/>
            <a:ext cx="6091235" cy="60023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17" name="Rectangle 16"/>
          <p:cNvSpPr/>
          <p:nvPr/>
        </p:nvSpPr>
        <p:spPr>
          <a:xfrm>
            <a:off x="14860541" y="31056863"/>
            <a:ext cx="6080611" cy="10035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18" name="Rectangular Callout 17"/>
          <p:cNvSpPr/>
          <p:nvPr/>
        </p:nvSpPr>
        <p:spPr>
          <a:xfrm>
            <a:off x="15074304" y="20155391"/>
            <a:ext cx="5961451" cy="1442294"/>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So I sent him a friend request and he accepted straightaway and messaged me …, he just responded you’re my sister and I was like this is unreal.  So then he messaged our older sister and then she sent me a friend request so I was like oh it was her. (Eleanor)</a:t>
            </a:r>
          </a:p>
        </p:txBody>
      </p:sp>
      <p:sp>
        <p:nvSpPr>
          <p:cNvPr id="19" name="Rectangular Callout 18"/>
          <p:cNvSpPr/>
          <p:nvPr/>
        </p:nvSpPr>
        <p:spPr>
          <a:xfrm>
            <a:off x="15029149" y="23737080"/>
            <a:ext cx="6064407" cy="1039923"/>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 only have contact with the brothers through Facebook, but my parents, my Mom and Dad, they pop into the calls.  So it’s, yeah, so they’re always happy to pop into the calls for a few minutes. (Laura)</a:t>
            </a:r>
          </a:p>
        </p:txBody>
      </p:sp>
      <p:sp>
        <p:nvSpPr>
          <p:cNvPr id="20" name="Rectangular Callout 19"/>
          <p:cNvSpPr/>
          <p:nvPr/>
        </p:nvSpPr>
        <p:spPr>
          <a:xfrm>
            <a:off x="15085761" y="21909251"/>
            <a:ext cx="5987831" cy="1516262"/>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…sure she's a call away like, I FaceTime her.  I went to Germany recently and we rented it a car, a supercar, and we went out on the autobahn and I rang her out on the road, that was the last time I talked to her properly that was only a few weeks ago. (Frankie)</a:t>
            </a:r>
          </a:p>
        </p:txBody>
      </p:sp>
      <p:sp>
        <p:nvSpPr>
          <p:cNvPr id="21" name="Rounded Rectangle 20"/>
          <p:cNvSpPr/>
          <p:nvPr/>
        </p:nvSpPr>
        <p:spPr>
          <a:xfrm>
            <a:off x="14881714" y="25097247"/>
            <a:ext cx="6346631" cy="277530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..they write on my timeline quite a bit and then they tag me in stuff, but I’m very bad with checking Facebook…so I don’t reply as much as they probably want me to, …I like their posts and stuff.  So they know that … it’s like some part of me it’s happy to but then again, like my Irish friends and stuff…yeah, can see it and it’s just, they don’t need to see that bit. Yeah, it’s a bit more private.  But no-one has asked about it, so it’s fine. (Laura)</a:t>
            </a:r>
          </a:p>
        </p:txBody>
      </p:sp>
      <p:sp>
        <p:nvSpPr>
          <p:cNvPr id="22" name="Rectangular Callout 21"/>
          <p:cNvSpPr/>
          <p:nvPr/>
        </p:nvSpPr>
        <p:spPr>
          <a:xfrm>
            <a:off x="14993927" y="28043102"/>
            <a:ext cx="6099626" cy="1980827"/>
          </a:xfrm>
          <a:prstGeom prst="wedgeRect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In terms of privacy there's probably a negative implication …because I didn't want for example my birth aunty knowing my Facebook, now I've finally given that leap in the last year to let her have my Facebook account and then she sees all, she's like, she's funny, she's liking everything like back to the first day ever so she's obviously done a good old search (Frankie).  </a:t>
            </a:r>
          </a:p>
        </p:txBody>
      </p:sp>
      <p:sp>
        <p:nvSpPr>
          <p:cNvPr id="23" name="Rectangle 22"/>
          <p:cNvSpPr/>
          <p:nvPr/>
        </p:nvSpPr>
        <p:spPr>
          <a:xfrm>
            <a:off x="15002318" y="30431631"/>
            <a:ext cx="6091235" cy="60023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Yeah, to be able to hug them and stuff would be great.  Yeah.  Give them a bit of a high five sometimes. (Eleanor)</a:t>
            </a:r>
          </a:p>
        </p:txBody>
      </p:sp>
      <p:sp>
        <p:nvSpPr>
          <p:cNvPr id="24" name="Rectangle 23"/>
          <p:cNvSpPr/>
          <p:nvPr/>
        </p:nvSpPr>
        <p:spPr>
          <a:xfrm>
            <a:off x="15012941" y="31209263"/>
            <a:ext cx="6080611" cy="10035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dirty="0"/>
              <a:t>when I met my sister first it was through Skype so that was, but it's a completely different thing when they're tangible and they're in the room and it's not a digital screen. (Frankie)</a:t>
            </a:r>
          </a:p>
        </p:txBody>
      </p:sp>
      <p:sp>
        <p:nvSpPr>
          <p:cNvPr id="25" name="Content Placeholder 24"/>
          <p:cNvSpPr>
            <a:spLocks noGrp="1"/>
          </p:cNvSpPr>
          <p:nvPr>
            <p:ph idx="1"/>
          </p:nvPr>
        </p:nvSpPr>
        <p:spPr>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buNone/>
            </a:pPr>
            <a:r>
              <a:rPr lang="en-IE" sz="4000" dirty="0">
                <a:solidFill>
                  <a:schemeClr val="tx1"/>
                </a:solidFill>
              </a:rPr>
              <a:t>…sure </a:t>
            </a:r>
            <a:r>
              <a:rPr lang="en-IE" sz="4000" b="1" dirty="0">
                <a:solidFill>
                  <a:schemeClr val="tx1"/>
                </a:solidFill>
              </a:rPr>
              <a:t>she's a call away </a:t>
            </a:r>
            <a:r>
              <a:rPr lang="en-IE" sz="4000" dirty="0">
                <a:solidFill>
                  <a:schemeClr val="tx1"/>
                </a:solidFill>
              </a:rPr>
              <a:t>like, I </a:t>
            </a:r>
            <a:r>
              <a:rPr lang="en-IE" sz="4000" b="1" dirty="0">
                <a:solidFill>
                  <a:schemeClr val="tx1"/>
                </a:solidFill>
              </a:rPr>
              <a:t>FaceTime</a:t>
            </a:r>
            <a:r>
              <a:rPr lang="en-IE" sz="4000" dirty="0">
                <a:solidFill>
                  <a:schemeClr val="tx1"/>
                </a:solidFill>
              </a:rPr>
              <a:t> her.  I went to Germany recently and we rented it a car, a supercar, and we went out on the autobahn </a:t>
            </a:r>
            <a:r>
              <a:rPr lang="en-IE" sz="4000" b="1" dirty="0">
                <a:solidFill>
                  <a:schemeClr val="tx1"/>
                </a:solidFill>
              </a:rPr>
              <a:t>and I rang her out on the road</a:t>
            </a:r>
            <a:r>
              <a:rPr lang="en-IE" sz="4000" dirty="0">
                <a:solidFill>
                  <a:schemeClr val="tx1"/>
                </a:solidFill>
              </a:rPr>
              <a:t>, that was the last time I talked to her properly that was only a few weeks ago. (Frankie)</a:t>
            </a:r>
          </a:p>
        </p:txBody>
      </p:sp>
    </p:spTree>
    <p:extLst>
      <p:ext uri="{BB962C8B-B14F-4D97-AF65-F5344CB8AC3E}">
        <p14:creationId xmlns:p14="http://schemas.microsoft.com/office/powerpoint/2010/main" val="1510886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499</TotalTime>
  <Words>5958</Words>
  <Application>Microsoft Office PowerPoint</Application>
  <PresentationFormat>On-screen Show (4:3)</PresentationFormat>
  <Paragraphs>219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  Explorations of the Reunion Experiences of Irish Intercountry Adoptees </vt:lpstr>
      <vt:lpstr>The research question…..</vt:lpstr>
      <vt:lpstr>Subquestions </vt:lpstr>
      <vt:lpstr>Broad definition of Reunion </vt:lpstr>
      <vt:lpstr>Methodology</vt:lpstr>
      <vt:lpstr>Initial Findings and Analysis Three Key Themes  </vt:lpstr>
      <vt:lpstr>  </vt:lpstr>
      <vt:lpstr>Role of Social Media in Search </vt:lpstr>
      <vt:lpstr>Normalising Contact</vt:lpstr>
      <vt:lpstr>Normalising Contact</vt:lpstr>
      <vt:lpstr>Moving between Platforms /Digital Literacy</vt:lpstr>
      <vt:lpstr>Obligations regarding contact </vt:lpstr>
      <vt:lpstr>Boundaries</vt:lpstr>
      <vt:lpstr>Real life vs Online </vt:lpstr>
      <vt:lpstr>Real Life vs Online</vt:lpstr>
      <vt:lpstr>So what? ….. </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Explorations of the Reunion Experiences of Irish Intercountry Adoptees</dc:title>
  <dc:creator>Anne Marie Shier</dc:creator>
  <cp:lastModifiedBy>CPD Officer</cp:lastModifiedBy>
  <cp:revision>36</cp:revision>
  <cp:lastPrinted>2019-06-12T18:44:56Z</cp:lastPrinted>
  <dcterms:created xsi:type="dcterms:W3CDTF">2019-06-11T17:02:02Z</dcterms:created>
  <dcterms:modified xsi:type="dcterms:W3CDTF">2019-06-13T10:49:56Z</dcterms:modified>
</cp:coreProperties>
</file>