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6"/>
  </p:notesMasterIdLst>
  <p:sldIdLst>
    <p:sldId id="270" r:id="rId2"/>
    <p:sldId id="268" r:id="rId3"/>
    <p:sldId id="258" r:id="rId4"/>
    <p:sldId id="257" r:id="rId5"/>
    <p:sldId id="269" r:id="rId6"/>
    <p:sldId id="272" r:id="rId7"/>
    <p:sldId id="271" r:id="rId8"/>
    <p:sldId id="262" r:id="rId9"/>
    <p:sldId id="274" r:id="rId10"/>
    <p:sldId id="273" r:id="rId11"/>
    <p:sldId id="275" r:id="rId12"/>
    <p:sldId id="265" r:id="rId13"/>
    <p:sldId id="266" r:id="rId14"/>
    <p:sldId id="26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CB9"/>
    <a:srgbClr val="0071BC"/>
    <a:srgbClr val="1CADE4"/>
    <a:srgbClr val="00A4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43" autoAdjust="0"/>
    <p:restoredTop sz="87199" autoAdjust="0"/>
  </p:normalViewPr>
  <p:slideViewPr>
    <p:cSldViewPr snapToGrid="0">
      <p:cViewPr varScale="1">
        <p:scale>
          <a:sx n="58" d="100"/>
          <a:sy n="58" d="100"/>
        </p:scale>
        <p:origin x="106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4" Type="http://schemas.openxmlformats.org/officeDocument/2006/relationships/image" Target="../media/image9.svg"/></Relationships>
</file>

<file path=ppt/diagrams/_rels/data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13.svg"/></Relationships>
</file>

<file path=ppt/diagrams/_rels/drawing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4" Type="http://schemas.openxmlformats.org/officeDocument/2006/relationships/image" Target="../media/image9.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13.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19BA54-292C-416A-92E6-1C1F8EB9AC89}"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05D3E9B0-B83E-4522-9139-2CF8C74C1180}">
      <dgm:prSet custT="1"/>
      <dgm:spPr>
        <a:noFill/>
      </dgm:spPr>
      <dgm:t>
        <a:bodyPr/>
        <a:lstStyle/>
        <a:p>
          <a:endParaRPr lang="en-US" sz="1800" dirty="0">
            <a:solidFill>
              <a:schemeClr val="tx1"/>
            </a:solidFill>
          </a:endParaRPr>
        </a:p>
      </dgm:t>
    </dgm:pt>
    <dgm:pt modelId="{4694A879-9CDC-4E44-829A-8F67E9E6EAD2}" type="parTrans" cxnId="{26D4FDE6-0958-49FD-BF2C-F7B2DA0E2793}">
      <dgm:prSet/>
      <dgm:spPr/>
      <dgm:t>
        <a:bodyPr/>
        <a:lstStyle/>
        <a:p>
          <a:endParaRPr lang="en-US"/>
        </a:p>
      </dgm:t>
    </dgm:pt>
    <dgm:pt modelId="{630D4270-E88F-48CB-9ECC-C873EFAF346B}" type="sibTrans" cxnId="{26D4FDE6-0958-49FD-BF2C-F7B2DA0E2793}">
      <dgm:prSet/>
      <dgm:spPr/>
      <dgm:t>
        <a:bodyPr/>
        <a:lstStyle/>
        <a:p>
          <a:endParaRPr lang="en-US"/>
        </a:p>
      </dgm:t>
    </dgm:pt>
    <dgm:pt modelId="{FF895966-9F79-4F09-B3CD-75FED069D96D}">
      <dgm:prSet/>
      <dgm:spPr/>
      <dgm:t>
        <a:bodyPr/>
        <a:lstStyle/>
        <a:p>
          <a:r>
            <a:rPr lang="en-GB"/>
            <a:t>Discuss the relationship between social work practice and research</a:t>
          </a:r>
          <a:endParaRPr lang="en-US"/>
        </a:p>
      </dgm:t>
    </dgm:pt>
    <dgm:pt modelId="{237B2D63-A7C6-4FC6-8AC1-6E73486C97D7}" type="parTrans" cxnId="{15E2AB7D-387B-4006-A519-6CDCF9FA11F4}">
      <dgm:prSet/>
      <dgm:spPr/>
      <dgm:t>
        <a:bodyPr/>
        <a:lstStyle/>
        <a:p>
          <a:endParaRPr lang="en-US"/>
        </a:p>
      </dgm:t>
    </dgm:pt>
    <dgm:pt modelId="{AA5906F8-3446-4F3D-BE5F-EE005D9CEA2C}" type="sibTrans" cxnId="{15E2AB7D-387B-4006-A519-6CDCF9FA11F4}">
      <dgm:prSet/>
      <dgm:spPr/>
      <dgm:t>
        <a:bodyPr/>
        <a:lstStyle/>
        <a:p>
          <a:endParaRPr lang="en-US"/>
        </a:p>
      </dgm:t>
    </dgm:pt>
    <dgm:pt modelId="{32ABA280-7CCF-413F-AA04-77C9E6ABCF0C}">
      <dgm:prSet/>
      <dgm:spPr/>
      <dgm:t>
        <a:bodyPr/>
        <a:lstStyle/>
        <a:p>
          <a:r>
            <a:rPr lang="en-GB" dirty="0"/>
            <a:t>Discuss ethical issues that arise when researching topic linked to own practice.</a:t>
          </a:r>
          <a:endParaRPr lang="en-US" dirty="0"/>
        </a:p>
      </dgm:t>
    </dgm:pt>
    <dgm:pt modelId="{5C8C2562-D52F-4B9F-92AA-FEA00BB15C17}" type="parTrans" cxnId="{0DCB3AFD-DE7F-4107-A747-2A1574F731B6}">
      <dgm:prSet/>
      <dgm:spPr/>
      <dgm:t>
        <a:bodyPr/>
        <a:lstStyle/>
        <a:p>
          <a:endParaRPr lang="en-US"/>
        </a:p>
      </dgm:t>
    </dgm:pt>
    <dgm:pt modelId="{114C2FDA-84C8-48A0-912B-953C6D0A81C7}" type="sibTrans" cxnId="{0DCB3AFD-DE7F-4107-A747-2A1574F731B6}">
      <dgm:prSet/>
      <dgm:spPr/>
      <dgm:t>
        <a:bodyPr/>
        <a:lstStyle/>
        <a:p>
          <a:endParaRPr lang="en-US"/>
        </a:p>
      </dgm:t>
    </dgm:pt>
    <dgm:pt modelId="{F4164C35-C619-4207-9BCC-D934694517A9}">
      <dgm:prSet/>
      <dgm:spPr/>
      <dgm:t>
        <a:bodyPr/>
        <a:lstStyle/>
        <a:p>
          <a:r>
            <a:rPr lang="en-GB" dirty="0"/>
            <a:t>Outline my in-progress PhD, discuss the ethical issues that have arisen and how I am manging them to date</a:t>
          </a:r>
          <a:endParaRPr lang="en-US" dirty="0"/>
        </a:p>
      </dgm:t>
    </dgm:pt>
    <dgm:pt modelId="{87547756-1792-4CB6-94FF-F7911835EC68}" type="parTrans" cxnId="{9CE6C7AA-9EB7-4140-938A-1319408D294D}">
      <dgm:prSet/>
      <dgm:spPr/>
      <dgm:t>
        <a:bodyPr/>
        <a:lstStyle/>
        <a:p>
          <a:endParaRPr lang="en-US"/>
        </a:p>
      </dgm:t>
    </dgm:pt>
    <dgm:pt modelId="{2B2C4543-1166-4EFA-A73C-C73F581924C8}" type="sibTrans" cxnId="{9CE6C7AA-9EB7-4140-938A-1319408D294D}">
      <dgm:prSet/>
      <dgm:spPr/>
      <dgm:t>
        <a:bodyPr/>
        <a:lstStyle/>
        <a:p>
          <a:endParaRPr lang="en-US"/>
        </a:p>
      </dgm:t>
    </dgm:pt>
    <dgm:pt modelId="{6A585C4F-C009-4CB9-A5B8-7B1126C550F5}">
      <dgm:prSet/>
      <dgm:spPr/>
      <dgm:t>
        <a:bodyPr/>
        <a:lstStyle/>
        <a:p>
          <a:r>
            <a:rPr lang="en-GB" dirty="0"/>
            <a:t>Consider broader implications for social workers who want to carry out research within own practice area.</a:t>
          </a:r>
          <a:endParaRPr lang="en-US" dirty="0"/>
        </a:p>
      </dgm:t>
    </dgm:pt>
    <dgm:pt modelId="{2583CFB8-DA6E-4D69-AAB2-27FD24B2F308}" type="parTrans" cxnId="{CE39B0BD-2B19-4EAE-ADFB-9F2045ED12F7}">
      <dgm:prSet/>
      <dgm:spPr/>
      <dgm:t>
        <a:bodyPr/>
        <a:lstStyle/>
        <a:p>
          <a:endParaRPr lang="en-US"/>
        </a:p>
      </dgm:t>
    </dgm:pt>
    <dgm:pt modelId="{5CF85EFD-E366-4653-B2FE-5D7F03563254}" type="sibTrans" cxnId="{CE39B0BD-2B19-4EAE-ADFB-9F2045ED12F7}">
      <dgm:prSet/>
      <dgm:spPr/>
      <dgm:t>
        <a:bodyPr/>
        <a:lstStyle/>
        <a:p>
          <a:endParaRPr lang="en-US"/>
        </a:p>
      </dgm:t>
    </dgm:pt>
    <dgm:pt modelId="{53567775-C065-4E5B-AB85-36584C97B7ED}" type="pres">
      <dgm:prSet presAssocID="{F819BA54-292C-416A-92E6-1C1F8EB9AC89}" presName="linear" presStyleCnt="0">
        <dgm:presLayoutVars>
          <dgm:animLvl val="lvl"/>
          <dgm:resizeHandles val="exact"/>
        </dgm:presLayoutVars>
      </dgm:prSet>
      <dgm:spPr/>
    </dgm:pt>
    <dgm:pt modelId="{9DAF8E14-4321-4E3A-A81F-9026CD95E13C}" type="pres">
      <dgm:prSet presAssocID="{05D3E9B0-B83E-4522-9139-2CF8C74C1180}" presName="parentText" presStyleLbl="node1" presStyleIdx="0" presStyleCnt="5">
        <dgm:presLayoutVars>
          <dgm:chMax val="0"/>
          <dgm:bulletEnabled val="1"/>
        </dgm:presLayoutVars>
      </dgm:prSet>
      <dgm:spPr/>
    </dgm:pt>
    <dgm:pt modelId="{1B85F0E0-0CAA-4950-A1DA-FFC954EC25A8}" type="pres">
      <dgm:prSet presAssocID="{630D4270-E88F-48CB-9ECC-C873EFAF346B}" presName="spacer" presStyleCnt="0"/>
      <dgm:spPr/>
    </dgm:pt>
    <dgm:pt modelId="{7709C656-4A51-4CA9-959F-CFA24B42B75C}" type="pres">
      <dgm:prSet presAssocID="{FF895966-9F79-4F09-B3CD-75FED069D96D}" presName="parentText" presStyleLbl="node1" presStyleIdx="1" presStyleCnt="5">
        <dgm:presLayoutVars>
          <dgm:chMax val="0"/>
          <dgm:bulletEnabled val="1"/>
        </dgm:presLayoutVars>
      </dgm:prSet>
      <dgm:spPr/>
    </dgm:pt>
    <dgm:pt modelId="{E505B560-EE37-47A3-8871-EDD8F2A3A03B}" type="pres">
      <dgm:prSet presAssocID="{AA5906F8-3446-4F3D-BE5F-EE005D9CEA2C}" presName="spacer" presStyleCnt="0"/>
      <dgm:spPr/>
    </dgm:pt>
    <dgm:pt modelId="{5AEFC9E0-0F79-45E3-8C80-F6C58E2BBA90}" type="pres">
      <dgm:prSet presAssocID="{32ABA280-7CCF-413F-AA04-77C9E6ABCF0C}" presName="parentText" presStyleLbl="node1" presStyleIdx="2" presStyleCnt="5">
        <dgm:presLayoutVars>
          <dgm:chMax val="0"/>
          <dgm:bulletEnabled val="1"/>
        </dgm:presLayoutVars>
      </dgm:prSet>
      <dgm:spPr/>
    </dgm:pt>
    <dgm:pt modelId="{763B89CA-057F-4379-98DB-5E2EC311A8F3}" type="pres">
      <dgm:prSet presAssocID="{114C2FDA-84C8-48A0-912B-953C6D0A81C7}" presName="spacer" presStyleCnt="0"/>
      <dgm:spPr/>
    </dgm:pt>
    <dgm:pt modelId="{F7952E13-99A3-40E4-AA94-7CD6245A8292}" type="pres">
      <dgm:prSet presAssocID="{F4164C35-C619-4207-9BCC-D934694517A9}" presName="parentText" presStyleLbl="node1" presStyleIdx="3" presStyleCnt="5">
        <dgm:presLayoutVars>
          <dgm:chMax val="0"/>
          <dgm:bulletEnabled val="1"/>
        </dgm:presLayoutVars>
      </dgm:prSet>
      <dgm:spPr/>
    </dgm:pt>
    <dgm:pt modelId="{1130C58F-3CD8-48DA-9072-8107FA8E5FAE}" type="pres">
      <dgm:prSet presAssocID="{2B2C4543-1166-4EFA-A73C-C73F581924C8}" presName="spacer" presStyleCnt="0"/>
      <dgm:spPr/>
    </dgm:pt>
    <dgm:pt modelId="{B5CABFD0-C483-453F-9AD9-5A6E128A69C6}" type="pres">
      <dgm:prSet presAssocID="{6A585C4F-C009-4CB9-A5B8-7B1126C550F5}" presName="parentText" presStyleLbl="node1" presStyleIdx="4" presStyleCnt="5">
        <dgm:presLayoutVars>
          <dgm:chMax val="0"/>
          <dgm:bulletEnabled val="1"/>
        </dgm:presLayoutVars>
      </dgm:prSet>
      <dgm:spPr/>
    </dgm:pt>
  </dgm:ptLst>
  <dgm:cxnLst>
    <dgm:cxn modelId="{346ED41D-EAA8-44C1-83EB-EC113BA1CE13}" type="presOf" srcId="{32ABA280-7CCF-413F-AA04-77C9E6ABCF0C}" destId="{5AEFC9E0-0F79-45E3-8C80-F6C58E2BBA90}" srcOrd="0" destOrd="0" presId="urn:microsoft.com/office/officeart/2005/8/layout/vList2"/>
    <dgm:cxn modelId="{EF09526A-D01E-4259-8DD9-38BDE9F8F99F}" type="presOf" srcId="{F4164C35-C619-4207-9BCC-D934694517A9}" destId="{F7952E13-99A3-40E4-AA94-7CD6245A8292}" srcOrd="0" destOrd="0" presId="urn:microsoft.com/office/officeart/2005/8/layout/vList2"/>
    <dgm:cxn modelId="{E3712778-CCA5-4F8B-A3BB-64347081B017}" type="presOf" srcId="{F819BA54-292C-416A-92E6-1C1F8EB9AC89}" destId="{53567775-C065-4E5B-AB85-36584C97B7ED}" srcOrd="0" destOrd="0" presId="urn:microsoft.com/office/officeart/2005/8/layout/vList2"/>
    <dgm:cxn modelId="{15E2AB7D-387B-4006-A519-6CDCF9FA11F4}" srcId="{F819BA54-292C-416A-92E6-1C1F8EB9AC89}" destId="{FF895966-9F79-4F09-B3CD-75FED069D96D}" srcOrd="1" destOrd="0" parTransId="{237B2D63-A7C6-4FC6-8AC1-6E73486C97D7}" sibTransId="{AA5906F8-3446-4F3D-BE5F-EE005D9CEA2C}"/>
    <dgm:cxn modelId="{0178CD82-E52D-41FD-81D8-558F76CBBF62}" type="presOf" srcId="{05D3E9B0-B83E-4522-9139-2CF8C74C1180}" destId="{9DAF8E14-4321-4E3A-A81F-9026CD95E13C}" srcOrd="0" destOrd="0" presId="urn:microsoft.com/office/officeart/2005/8/layout/vList2"/>
    <dgm:cxn modelId="{9CE6C7AA-9EB7-4140-938A-1319408D294D}" srcId="{F819BA54-292C-416A-92E6-1C1F8EB9AC89}" destId="{F4164C35-C619-4207-9BCC-D934694517A9}" srcOrd="3" destOrd="0" parTransId="{87547756-1792-4CB6-94FF-F7911835EC68}" sibTransId="{2B2C4543-1166-4EFA-A73C-C73F581924C8}"/>
    <dgm:cxn modelId="{211943B6-16CC-4775-A2FE-D8C721A57D41}" type="presOf" srcId="{6A585C4F-C009-4CB9-A5B8-7B1126C550F5}" destId="{B5CABFD0-C483-453F-9AD9-5A6E128A69C6}" srcOrd="0" destOrd="0" presId="urn:microsoft.com/office/officeart/2005/8/layout/vList2"/>
    <dgm:cxn modelId="{CE39B0BD-2B19-4EAE-ADFB-9F2045ED12F7}" srcId="{F819BA54-292C-416A-92E6-1C1F8EB9AC89}" destId="{6A585C4F-C009-4CB9-A5B8-7B1126C550F5}" srcOrd="4" destOrd="0" parTransId="{2583CFB8-DA6E-4D69-AAB2-27FD24B2F308}" sibTransId="{5CF85EFD-E366-4653-B2FE-5D7F03563254}"/>
    <dgm:cxn modelId="{FDE4B3D7-05E9-4339-A96F-1C06E63E8BA3}" type="presOf" srcId="{FF895966-9F79-4F09-B3CD-75FED069D96D}" destId="{7709C656-4A51-4CA9-959F-CFA24B42B75C}" srcOrd="0" destOrd="0" presId="urn:microsoft.com/office/officeart/2005/8/layout/vList2"/>
    <dgm:cxn modelId="{26D4FDE6-0958-49FD-BF2C-F7B2DA0E2793}" srcId="{F819BA54-292C-416A-92E6-1C1F8EB9AC89}" destId="{05D3E9B0-B83E-4522-9139-2CF8C74C1180}" srcOrd="0" destOrd="0" parTransId="{4694A879-9CDC-4E44-829A-8F67E9E6EAD2}" sibTransId="{630D4270-E88F-48CB-9ECC-C873EFAF346B}"/>
    <dgm:cxn modelId="{0DCB3AFD-DE7F-4107-A747-2A1574F731B6}" srcId="{F819BA54-292C-416A-92E6-1C1F8EB9AC89}" destId="{32ABA280-7CCF-413F-AA04-77C9E6ABCF0C}" srcOrd="2" destOrd="0" parTransId="{5C8C2562-D52F-4B9F-92AA-FEA00BB15C17}" sibTransId="{114C2FDA-84C8-48A0-912B-953C6D0A81C7}"/>
    <dgm:cxn modelId="{EE12F36F-DBD1-449E-8DA1-9EA5B784C226}" type="presParOf" srcId="{53567775-C065-4E5B-AB85-36584C97B7ED}" destId="{9DAF8E14-4321-4E3A-A81F-9026CD95E13C}" srcOrd="0" destOrd="0" presId="urn:microsoft.com/office/officeart/2005/8/layout/vList2"/>
    <dgm:cxn modelId="{AD51358D-372F-4A52-BA3F-8E014E46F55C}" type="presParOf" srcId="{53567775-C065-4E5B-AB85-36584C97B7ED}" destId="{1B85F0E0-0CAA-4950-A1DA-FFC954EC25A8}" srcOrd="1" destOrd="0" presId="urn:microsoft.com/office/officeart/2005/8/layout/vList2"/>
    <dgm:cxn modelId="{E58CA385-157D-4FB1-8698-883F2AF15CB2}" type="presParOf" srcId="{53567775-C065-4E5B-AB85-36584C97B7ED}" destId="{7709C656-4A51-4CA9-959F-CFA24B42B75C}" srcOrd="2" destOrd="0" presId="urn:microsoft.com/office/officeart/2005/8/layout/vList2"/>
    <dgm:cxn modelId="{386B2045-3302-4979-AB23-5C5652034147}" type="presParOf" srcId="{53567775-C065-4E5B-AB85-36584C97B7ED}" destId="{E505B560-EE37-47A3-8871-EDD8F2A3A03B}" srcOrd="3" destOrd="0" presId="urn:microsoft.com/office/officeart/2005/8/layout/vList2"/>
    <dgm:cxn modelId="{6702B9C4-98D5-4DA0-BF6E-31825F85576A}" type="presParOf" srcId="{53567775-C065-4E5B-AB85-36584C97B7ED}" destId="{5AEFC9E0-0F79-45E3-8C80-F6C58E2BBA90}" srcOrd="4" destOrd="0" presId="urn:microsoft.com/office/officeart/2005/8/layout/vList2"/>
    <dgm:cxn modelId="{7815BFCB-6463-49A8-BA9B-67B5BDE6ABD4}" type="presParOf" srcId="{53567775-C065-4E5B-AB85-36584C97B7ED}" destId="{763B89CA-057F-4379-98DB-5E2EC311A8F3}" srcOrd="5" destOrd="0" presId="urn:microsoft.com/office/officeart/2005/8/layout/vList2"/>
    <dgm:cxn modelId="{36A9BACE-533B-43ED-BAC1-FD24E93C647E}" type="presParOf" srcId="{53567775-C065-4E5B-AB85-36584C97B7ED}" destId="{F7952E13-99A3-40E4-AA94-7CD6245A8292}" srcOrd="6" destOrd="0" presId="urn:microsoft.com/office/officeart/2005/8/layout/vList2"/>
    <dgm:cxn modelId="{FE7E22C0-42D9-4F66-B898-A50B70E6044C}" type="presParOf" srcId="{53567775-C065-4E5B-AB85-36584C97B7ED}" destId="{1130C58F-3CD8-48DA-9072-8107FA8E5FAE}" srcOrd="7" destOrd="0" presId="urn:microsoft.com/office/officeart/2005/8/layout/vList2"/>
    <dgm:cxn modelId="{D3E6BEA9-87AC-4BDB-BCDC-30413394A505}" type="presParOf" srcId="{53567775-C065-4E5B-AB85-36584C97B7ED}" destId="{B5CABFD0-C483-453F-9AD9-5A6E128A69C6}"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50AD4B1-2E29-4070-A1BA-C42C9B75DAF8}"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C98135F1-C224-4C96-97DE-2715BAC977A5}">
      <dgm:prSet/>
      <dgm:spPr/>
      <dgm:t>
        <a:bodyPr/>
        <a:lstStyle/>
        <a:p>
          <a:r>
            <a:rPr lang="en-GB" i="1"/>
            <a:t>Action Based</a:t>
          </a:r>
          <a:endParaRPr lang="en-US"/>
        </a:p>
      </dgm:t>
    </dgm:pt>
    <dgm:pt modelId="{E7D0063E-C74D-490E-9366-2C1EFF4B4393}" type="parTrans" cxnId="{4262ED6A-9B34-422A-835E-82395F0EE87F}">
      <dgm:prSet/>
      <dgm:spPr/>
      <dgm:t>
        <a:bodyPr/>
        <a:lstStyle/>
        <a:p>
          <a:endParaRPr lang="en-US"/>
        </a:p>
      </dgm:t>
    </dgm:pt>
    <dgm:pt modelId="{5F51340C-26C5-4641-A443-55D82A1F67F1}" type="sibTrans" cxnId="{4262ED6A-9B34-422A-835E-82395F0EE87F}">
      <dgm:prSet/>
      <dgm:spPr/>
      <dgm:t>
        <a:bodyPr/>
        <a:lstStyle/>
        <a:p>
          <a:endParaRPr lang="en-US"/>
        </a:p>
      </dgm:t>
    </dgm:pt>
    <dgm:pt modelId="{0000DB83-D53B-48A1-BDB1-3B360F96EBBD}">
      <dgm:prSet/>
      <dgm:spPr/>
      <dgm:t>
        <a:bodyPr/>
        <a:lstStyle/>
        <a:p>
          <a:r>
            <a:rPr lang="en-GB" i="1"/>
            <a:t>Unbreakable link between social work learning, practice and research</a:t>
          </a:r>
          <a:endParaRPr lang="en-US"/>
        </a:p>
      </dgm:t>
    </dgm:pt>
    <dgm:pt modelId="{286A9A4F-A4D3-4980-9020-E9FC42F29B6A}" type="parTrans" cxnId="{D3C59D99-C3A8-4AA9-B7A3-EC65F9CF2ADC}">
      <dgm:prSet/>
      <dgm:spPr/>
      <dgm:t>
        <a:bodyPr/>
        <a:lstStyle/>
        <a:p>
          <a:endParaRPr lang="en-US"/>
        </a:p>
      </dgm:t>
    </dgm:pt>
    <dgm:pt modelId="{08E4E682-7AF0-4641-A8CF-1F041D054122}" type="sibTrans" cxnId="{D3C59D99-C3A8-4AA9-B7A3-EC65F9CF2ADC}">
      <dgm:prSet/>
      <dgm:spPr/>
      <dgm:t>
        <a:bodyPr/>
        <a:lstStyle/>
        <a:p>
          <a:endParaRPr lang="en-US"/>
        </a:p>
      </dgm:t>
    </dgm:pt>
    <dgm:pt modelId="{00CDE306-B572-4464-9C70-2FB522C26385}">
      <dgm:prSet/>
      <dgm:spPr/>
      <dgm:t>
        <a:bodyPr/>
        <a:lstStyle/>
        <a:p>
          <a:r>
            <a:rPr lang="en-GB" i="1"/>
            <a:t>Social Work Research is rooted in social work values (Smith, 2009)</a:t>
          </a:r>
          <a:endParaRPr lang="en-US"/>
        </a:p>
      </dgm:t>
    </dgm:pt>
    <dgm:pt modelId="{40239D8E-53FA-405D-92F0-5B1CDEAD788D}" type="parTrans" cxnId="{30719435-B936-4771-A685-84EC1E720802}">
      <dgm:prSet/>
      <dgm:spPr/>
      <dgm:t>
        <a:bodyPr/>
        <a:lstStyle/>
        <a:p>
          <a:endParaRPr lang="en-US"/>
        </a:p>
      </dgm:t>
    </dgm:pt>
    <dgm:pt modelId="{034B10A0-B13D-4B85-96A6-E75DF194419A}" type="sibTrans" cxnId="{30719435-B936-4771-A685-84EC1E720802}">
      <dgm:prSet/>
      <dgm:spPr/>
      <dgm:t>
        <a:bodyPr/>
        <a:lstStyle/>
        <a:p>
          <a:endParaRPr lang="en-US"/>
        </a:p>
      </dgm:t>
    </dgm:pt>
    <dgm:pt modelId="{69F60B18-9D94-4D49-9ECE-9710A89B7958}" type="pres">
      <dgm:prSet presAssocID="{C50AD4B1-2E29-4070-A1BA-C42C9B75DAF8}" presName="linear" presStyleCnt="0">
        <dgm:presLayoutVars>
          <dgm:animLvl val="lvl"/>
          <dgm:resizeHandles val="exact"/>
        </dgm:presLayoutVars>
      </dgm:prSet>
      <dgm:spPr/>
    </dgm:pt>
    <dgm:pt modelId="{FE9E2CAF-7688-4EF9-98DF-51C5910555DE}" type="pres">
      <dgm:prSet presAssocID="{C98135F1-C224-4C96-97DE-2715BAC977A5}" presName="parentText" presStyleLbl="node1" presStyleIdx="0" presStyleCnt="3">
        <dgm:presLayoutVars>
          <dgm:chMax val="0"/>
          <dgm:bulletEnabled val="1"/>
        </dgm:presLayoutVars>
      </dgm:prSet>
      <dgm:spPr/>
    </dgm:pt>
    <dgm:pt modelId="{686EBCC4-E00A-4795-82EC-FBED44694AB9}" type="pres">
      <dgm:prSet presAssocID="{5F51340C-26C5-4641-A443-55D82A1F67F1}" presName="spacer" presStyleCnt="0"/>
      <dgm:spPr/>
    </dgm:pt>
    <dgm:pt modelId="{A47C2C27-FD05-4F71-98E1-6D262106FC8F}" type="pres">
      <dgm:prSet presAssocID="{0000DB83-D53B-48A1-BDB1-3B360F96EBBD}" presName="parentText" presStyleLbl="node1" presStyleIdx="1" presStyleCnt="3">
        <dgm:presLayoutVars>
          <dgm:chMax val="0"/>
          <dgm:bulletEnabled val="1"/>
        </dgm:presLayoutVars>
      </dgm:prSet>
      <dgm:spPr/>
    </dgm:pt>
    <dgm:pt modelId="{F630E4A0-3BA9-48F9-B4DC-3E0605354C4B}" type="pres">
      <dgm:prSet presAssocID="{08E4E682-7AF0-4641-A8CF-1F041D054122}" presName="spacer" presStyleCnt="0"/>
      <dgm:spPr/>
    </dgm:pt>
    <dgm:pt modelId="{326BB9E5-BCBC-4852-A8D0-A6BE6B8B3925}" type="pres">
      <dgm:prSet presAssocID="{00CDE306-B572-4464-9C70-2FB522C26385}" presName="parentText" presStyleLbl="node1" presStyleIdx="2" presStyleCnt="3">
        <dgm:presLayoutVars>
          <dgm:chMax val="0"/>
          <dgm:bulletEnabled val="1"/>
        </dgm:presLayoutVars>
      </dgm:prSet>
      <dgm:spPr/>
    </dgm:pt>
  </dgm:ptLst>
  <dgm:cxnLst>
    <dgm:cxn modelId="{2ECC8D0B-2AEB-491F-A588-1702CC5988C7}" type="presOf" srcId="{00CDE306-B572-4464-9C70-2FB522C26385}" destId="{326BB9E5-BCBC-4852-A8D0-A6BE6B8B3925}" srcOrd="0" destOrd="0" presId="urn:microsoft.com/office/officeart/2005/8/layout/vList2"/>
    <dgm:cxn modelId="{30719435-B936-4771-A685-84EC1E720802}" srcId="{C50AD4B1-2E29-4070-A1BA-C42C9B75DAF8}" destId="{00CDE306-B572-4464-9C70-2FB522C26385}" srcOrd="2" destOrd="0" parTransId="{40239D8E-53FA-405D-92F0-5B1CDEAD788D}" sibTransId="{034B10A0-B13D-4B85-96A6-E75DF194419A}"/>
    <dgm:cxn modelId="{4262ED6A-9B34-422A-835E-82395F0EE87F}" srcId="{C50AD4B1-2E29-4070-A1BA-C42C9B75DAF8}" destId="{C98135F1-C224-4C96-97DE-2715BAC977A5}" srcOrd="0" destOrd="0" parTransId="{E7D0063E-C74D-490E-9366-2C1EFF4B4393}" sibTransId="{5F51340C-26C5-4641-A443-55D82A1F67F1}"/>
    <dgm:cxn modelId="{D3FC4E8F-319E-4350-B6C3-E55282AA2B3E}" type="presOf" srcId="{C50AD4B1-2E29-4070-A1BA-C42C9B75DAF8}" destId="{69F60B18-9D94-4D49-9ECE-9710A89B7958}" srcOrd="0" destOrd="0" presId="urn:microsoft.com/office/officeart/2005/8/layout/vList2"/>
    <dgm:cxn modelId="{D3C59D99-C3A8-4AA9-B7A3-EC65F9CF2ADC}" srcId="{C50AD4B1-2E29-4070-A1BA-C42C9B75DAF8}" destId="{0000DB83-D53B-48A1-BDB1-3B360F96EBBD}" srcOrd="1" destOrd="0" parTransId="{286A9A4F-A4D3-4980-9020-E9FC42F29B6A}" sibTransId="{08E4E682-7AF0-4641-A8CF-1F041D054122}"/>
    <dgm:cxn modelId="{A4914C9D-B055-434F-B6C1-A090760BA9B4}" type="presOf" srcId="{0000DB83-D53B-48A1-BDB1-3B360F96EBBD}" destId="{A47C2C27-FD05-4F71-98E1-6D262106FC8F}" srcOrd="0" destOrd="0" presId="urn:microsoft.com/office/officeart/2005/8/layout/vList2"/>
    <dgm:cxn modelId="{AB219AFB-66CE-489B-8E89-CB4570DDE631}" type="presOf" srcId="{C98135F1-C224-4C96-97DE-2715BAC977A5}" destId="{FE9E2CAF-7688-4EF9-98DF-51C5910555DE}" srcOrd="0" destOrd="0" presId="urn:microsoft.com/office/officeart/2005/8/layout/vList2"/>
    <dgm:cxn modelId="{39BCF5B7-C23C-46E3-9580-DE8AB4E82835}" type="presParOf" srcId="{69F60B18-9D94-4D49-9ECE-9710A89B7958}" destId="{FE9E2CAF-7688-4EF9-98DF-51C5910555DE}" srcOrd="0" destOrd="0" presId="urn:microsoft.com/office/officeart/2005/8/layout/vList2"/>
    <dgm:cxn modelId="{0E749BF8-0CDF-43A6-B69F-1C8D52882648}" type="presParOf" srcId="{69F60B18-9D94-4D49-9ECE-9710A89B7958}" destId="{686EBCC4-E00A-4795-82EC-FBED44694AB9}" srcOrd="1" destOrd="0" presId="urn:microsoft.com/office/officeart/2005/8/layout/vList2"/>
    <dgm:cxn modelId="{1188CFCD-A608-4516-8657-5742DBB49F56}" type="presParOf" srcId="{69F60B18-9D94-4D49-9ECE-9710A89B7958}" destId="{A47C2C27-FD05-4F71-98E1-6D262106FC8F}" srcOrd="2" destOrd="0" presId="urn:microsoft.com/office/officeart/2005/8/layout/vList2"/>
    <dgm:cxn modelId="{8C91A168-DE50-46A2-8022-A438D1B0DB85}" type="presParOf" srcId="{69F60B18-9D94-4D49-9ECE-9710A89B7958}" destId="{F630E4A0-3BA9-48F9-B4DC-3E0605354C4B}" srcOrd="3" destOrd="0" presId="urn:microsoft.com/office/officeart/2005/8/layout/vList2"/>
    <dgm:cxn modelId="{BAF7A61E-81A4-4C8C-8C56-3D731C15F7A0}" type="presParOf" srcId="{69F60B18-9D94-4D49-9ECE-9710A89B7958}" destId="{326BB9E5-BCBC-4852-A8D0-A6BE6B8B3925}"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9F721A5-5944-4227-8149-2722E03D7A5C}"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99D3115A-C62E-4F26-9099-CF7C872C4B34}">
      <dgm:prSet/>
      <dgm:spPr/>
      <dgm:t>
        <a:bodyPr/>
        <a:lstStyle/>
        <a:p>
          <a:r>
            <a:rPr lang="en-US"/>
            <a:t>Qualitative Study </a:t>
          </a:r>
        </a:p>
      </dgm:t>
    </dgm:pt>
    <dgm:pt modelId="{D07FBB38-F9F3-4438-AD87-4D6854C8A970}" type="parTrans" cxnId="{225F8B1E-15B1-4A70-8EEE-0B77BDABD878}">
      <dgm:prSet/>
      <dgm:spPr/>
      <dgm:t>
        <a:bodyPr/>
        <a:lstStyle/>
        <a:p>
          <a:endParaRPr lang="en-US"/>
        </a:p>
      </dgm:t>
    </dgm:pt>
    <dgm:pt modelId="{DA75BF26-1EAC-412E-8F36-6FA9FFFBA5EB}" type="sibTrans" cxnId="{225F8B1E-15B1-4A70-8EEE-0B77BDABD878}">
      <dgm:prSet/>
      <dgm:spPr/>
      <dgm:t>
        <a:bodyPr/>
        <a:lstStyle/>
        <a:p>
          <a:endParaRPr lang="en-US"/>
        </a:p>
      </dgm:t>
    </dgm:pt>
    <dgm:pt modelId="{773551D5-AC67-45AD-BD26-E3CBC9E1A781}">
      <dgm:prSet/>
      <dgm:spPr/>
      <dgm:t>
        <a:bodyPr/>
        <a:lstStyle/>
        <a:p>
          <a:r>
            <a:rPr lang="en-US"/>
            <a:t>Semi Structured interviews with 20-25 young adults aged 20-25 years old who were adopted when they were aged 16 or 17 years old by their long-term foster carers. </a:t>
          </a:r>
        </a:p>
      </dgm:t>
    </dgm:pt>
    <dgm:pt modelId="{D9EAB6DD-7C9B-4ECF-BD84-66CC7950AEB3}" type="parTrans" cxnId="{7E35E875-35F0-48BF-A102-C8B2130DC669}">
      <dgm:prSet/>
      <dgm:spPr/>
      <dgm:t>
        <a:bodyPr/>
        <a:lstStyle/>
        <a:p>
          <a:endParaRPr lang="en-US"/>
        </a:p>
      </dgm:t>
    </dgm:pt>
    <dgm:pt modelId="{7DC3FA4A-1795-4E75-9B46-79328F7235CF}" type="sibTrans" cxnId="{7E35E875-35F0-48BF-A102-C8B2130DC669}">
      <dgm:prSet/>
      <dgm:spPr/>
      <dgm:t>
        <a:bodyPr/>
        <a:lstStyle/>
        <a:p>
          <a:endParaRPr lang="en-US"/>
        </a:p>
      </dgm:t>
    </dgm:pt>
    <dgm:pt modelId="{C5F248DF-AD9E-4A68-86EC-628DD0D6E536}" type="pres">
      <dgm:prSet presAssocID="{09F721A5-5944-4227-8149-2722E03D7A5C}" presName="root" presStyleCnt="0">
        <dgm:presLayoutVars>
          <dgm:dir/>
          <dgm:resizeHandles val="exact"/>
        </dgm:presLayoutVars>
      </dgm:prSet>
      <dgm:spPr/>
    </dgm:pt>
    <dgm:pt modelId="{C7860150-9A6F-4B52-927D-BF0BC7BB9B37}" type="pres">
      <dgm:prSet presAssocID="{99D3115A-C62E-4F26-9099-CF7C872C4B34}" presName="compNode" presStyleCnt="0"/>
      <dgm:spPr/>
    </dgm:pt>
    <dgm:pt modelId="{0585E74E-A0D0-4574-AEEE-973CCEDFB982}" type="pres">
      <dgm:prSet presAssocID="{99D3115A-C62E-4F26-9099-CF7C872C4B34}" presName="bgRect" presStyleLbl="bgShp" presStyleIdx="0" presStyleCnt="2" custLinFactNeighborX="-2910" custLinFactNeighborY="-960"/>
      <dgm:spPr/>
    </dgm:pt>
    <dgm:pt modelId="{E294D364-855D-45D9-B999-B706BFC739A9}" type="pres">
      <dgm:prSet presAssocID="{99D3115A-C62E-4F26-9099-CF7C872C4B34}"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ooks"/>
        </a:ext>
      </dgm:extLst>
    </dgm:pt>
    <dgm:pt modelId="{8B0590D9-7D57-4FC5-B513-45E33D191C07}" type="pres">
      <dgm:prSet presAssocID="{99D3115A-C62E-4F26-9099-CF7C872C4B34}" presName="spaceRect" presStyleCnt="0"/>
      <dgm:spPr/>
    </dgm:pt>
    <dgm:pt modelId="{7F7BE3A1-96D8-4BE7-8A43-02B1FCB9B70A}" type="pres">
      <dgm:prSet presAssocID="{99D3115A-C62E-4F26-9099-CF7C872C4B34}" presName="parTx" presStyleLbl="revTx" presStyleIdx="0" presStyleCnt="2">
        <dgm:presLayoutVars>
          <dgm:chMax val="0"/>
          <dgm:chPref val="0"/>
        </dgm:presLayoutVars>
      </dgm:prSet>
      <dgm:spPr/>
    </dgm:pt>
    <dgm:pt modelId="{3CEA9FFA-A465-4B37-8589-32F6B04E1D01}" type="pres">
      <dgm:prSet presAssocID="{DA75BF26-1EAC-412E-8F36-6FA9FFFBA5EB}" presName="sibTrans" presStyleCnt="0"/>
      <dgm:spPr/>
    </dgm:pt>
    <dgm:pt modelId="{5DD3C6ED-EBA9-4DF4-A911-E1D36EB8BD64}" type="pres">
      <dgm:prSet presAssocID="{773551D5-AC67-45AD-BD26-E3CBC9E1A781}" presName="compNode" presStyleCnt="0"/>
      <dgm:spPr/>
    </dgm:pt>
    <dgm:pt modelId="{51103C75-F193-471F-BF96-5B558BFA8203}" type="pres">
      <dgm:prSet presAssocID="{773551D5-AC67-45AD-BD26-E3CBC9E1A781}" presName="bgRect" presStyleLbl="bgShp" presStyleIdx="1" presStyleCnt="2"/>
      <dgm:spPr/>
    </dgm:pt>
    <dgm:pt modelId="{A2AD1FA3-BEBD-4968-B32E-9F64E817CB89}" type="pres">
      <dgm:prSet presAssocID="{773551D5-AC67-45AD-BD26-E3CBC9E1A781}" presName="iconRect" presStyleLbl="node1" presStyleIdx="1" presStyleCnt="2"/>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Group"/>
        </a:ext>
      </dgm:extLst>
    </dgm:pt>
    <dgm:pt modelId="{DFFDC05C-15F8-4811-B604-A848AA28768F}" type="pres">
      <dgm:prSet presAssocID="{773551D5-AC67-45AD-BD26-E3CBC9E1A781}" presName="spaceRect" presStyleCnt="0"/>
      <dgm:spPr/>
    </dgm:pt>
    <dgm:pt modelId="{45938C7B-1AD7-4E8F-BCE8-0F96624330F7}" type="pres">
      <dgm:prSet presAssocID="{773551D5-AC67-45AD-BD26-E3CBC9E1A781}" presName="parTx" presStyleLbl="revTx" presStyleIdx="1" presStyleCnt="2">
        <dgm:presLayoutVars>
          <dgm:chMax val="0"/>
          <dgm:chPref val="0"/>
        </dgm:presLayoutVars>
      </dgm:prSet>
      <dgm:spPr/>
    </dgm:pt>
  </dgm:ptLst>
  <dgm:cxnLst>
    <dgm:cxn modelId="{1374FF1C-53D5-43F1-A47C-8C355080A732}" type="presOf" srcId="{99D3115A-C62E-4F26-9099-CF7C872C4B34}" destId="{7F7BE3A1-96D8-4BE7-8A43-02B1FCB9B70A}" srcOrd="0" destOrd="0" presId="urn:microsoft.com/office/officeart/2018/2/layout/IconVerticalSolidList"/>
    <dgm:cxn modelId="{225F8B1E-15B1-4A70-8EEE-0B77BDABD878}" srcId="{09F721A5-5944-4227-8149-2722E03D7A5C}" destId="{99D3115A-C62E-4F26-9099-CF7C872C4B34}" srcOrd="0" destOrd="0" parTransId="{D07FBB38-F9F3-4438-AD87-4D6854C8A970}" sibTransId="{DA75BF26-1EAC-412E-8F36-6FA9FFFBA5EB}"/>
    <dgm:cxn modelId="{7E35E875-35F0-48BF-A102-C8B2130DC669}" srcId="{09F721A5-5944-4227-8149-2722E03D7A5C}" destId="{773551D5-AC67-45AD-BD26-E3CBC9E1A781}" srcOrd="1" destOrd="0" parTransId="{D9EAB6DD-7C9B-4ECF-BD84-66CC7950AEB3}" sibTransId="{7DC3FA4A-1795-4E75-9B46-79328F7235CF}"/>
    <dgm:cxn modelId="{5A823A9A-CF42-4DD7-980B-42B0628E4E98}" type="presOf" srcId="{09F721A5-5944-4227-8149-2722E03D7A5C}" destId="{C5F248DF-AD9E-4A68-86EC-628DD0D6E536}" srcOrd="0" destOrd="0" presId="urn:microsoft.com/office/officeart/2018/2/layout/IconVerticalSolidList"/>
    <dgm:cxn modelId="{4C8FCACB-586A-4DAB-8794-23A09684AC98}" type="presOf" srcId="{773551D5-AC67-45AD-BD26-E3CBC9E1A781}" destId="{45938C7B-1AD7-4E8F-BCE8-0F96624330F7}" srcOrd="0" destOrd="0" presId="urn:microsoft.com/office/officeart/2018/2/layout/IconVerticalSolidList"/>
    <dgm:cxn modelId="{54074BF2-96C7-416B-BC2D-A1BC5D1A627A}" type="presParOf" srcId="{C5F248DF-AD9E-4A68-86EC-628DD0D6E536}" destId="{C7860150-9A6F-4B52-927D-BF0BC7BB9B37}" srcOrd="0" destOrd="0" presId="urn:microsoft.com/office/officeart/2018/2/layout/IconVerticalSolidList"/>
    <dgm:cxn modelId="{6607F618-2BD8-49B6-9CB0-C841B94D56E8}" type="presParOf" srcId="{C7860150-9A6F-4B52-927D-BF0BC7BB9B37}" destId="{0585E74E-A0D0-4574-AEEE-973CCEDFB982}" srcOrd="0" destOrd="0" presId="urn:microsoft.com/office/officeart/2018/2/layout/IconVerticalSolidList"/>
    <dgm:cxn modelId="{724247A8-0B64-4F1B-A9FC-A41D037ED9F7}" type="presParOf" srcId="{C7860150-9A6F-4B52-927D-BF0BC7BB9B37}" destId="{E294D364-855D-45D9-B999-B706BFC739A9}" srcOrd="1" destOrd="0" presId="urn:microsoft.com/office/officeart/2018/2/layout/IconVerticalSolidList"/>
    <dgm:cxn modelId="{7A2EF923-B590-470D-96CA-317554AB9140}" type="presParOf" srcId="{C7860150-9A6F-4B52-927D-BF0BC7BB9B37}" destId="{8B0590D9-7D57-4FC5-B513-45E33D191C07}" srcOrd="2" destOrd="0" presId="urn:microsoft.com/office/officeart/2018/2/layout/IconVerticalSolidList"/>
    <dgm:cxn modelId="{2D6D3EFB-2910-4141-A935-629DBD9DB435}" type="presParOf" srcId="{C7860150-9A6F-4B52-927D-BF0BC7BB9B37}" destId="{7F7BE3A1-96D8-4BE7-8A43-02B1FCB9B70A}" srcOrd="3" destOrd="0" presId="urn:microsoft.com/office/officeart/2018/2/layout/IconVerticalSolidList"/>
    <dgm:cxn modelId="{04B8E015-A16B-46CE-9994-371E824B9F49}" type="presParOf" srcId="{C5F248DF-AD9E-4A68-86EC-628DD0D6E536}" destId="{3CEA9FFA-A465-4B37-8589-32F6B04E1D01}" srcOrd="1" destOrd="0" presId="urn:microsoft.com/office/officeart/2018/2/layout/IconVerticalSolidList"/>
    <dgm:cxn modelId="{404F4C56-52DA-46B0-BF7D-45DA71183917}" type="presParOf" srcId="{C5F248DF-AD9E-4A68-86EC-628DD0D6E536}" destId="{5DD3C6ED-EBA9-4DF4-A911-E1D36EB8BD64}" srcOrd="2" destOrd="0" presId="urn:microsoft.com/office/officeart/2018/2/layout/IconVerticalSolidList"/>
    <dgm:cxn modelId="{8C48777D-F5CC-4BEF-9505-6AA9BF6931F1}" type="presParOf" srcId="{5DD3C6ED-EBA9-4DF4-A911-E1D36EB8BD64}" destId="{51103C75-F193-471F-BF96-5B558BFA8203}" srcOrd="0" destOrd="0" presId="urn:microsoft.com/office/officeart/2018/2/layout/IconVerticalSolidList"/>
    <dgm:cxn modelId="{BE7B48AF-EDCD-4EBE-9083-022A7C82CD36}" type="presParOf" srcId="{5DD3C6ED-EBA9-4DF4-A911-E1D36EB8BD64}" destId="{A2AD1FA3-BEBD-4968-B32E-9F64E817CB89}" srcOrd="1" destOrd="0" presId="urn:microsoft.com/office/officeart/2018/2/layout/IconVerticalSolidList"/>
    <dgm:cxn modelId="{D1D49C53-1B9E-4D43-A203-E6C8BCF14368}" type="presParOf" srcId="{5DD3C6ED-EBA9-4DF4-A911-E1D36EB8BD64}" destId="{DFFDC05C-15F8-4811-B604-A848AA28768F}" srcOrd="2" destOrd="0" presId="urn:microsoft.com/office/officeart/2018/2/layout/IconVerticalSolidList"/>
    <dgm:cxn modelId="{F402C986-1C49-4705-969C-185002731E3F}" type="presParOf" srcId="{5DD3C6ED-EBA9-4DF4-A911-E1D36EB8BD64}" destId="{45938C7B-1AD7-4E8F-BCE8-0F96624330F7}"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0ADDAFD-7A3A-475A-ACC6-17644B55706C}"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24ED6883-6551-492F-9D03-F57BCD810B7A}">
      <dgm:prSet/>
      <dgm:spPr/>
      <dgm:t>
        <a:bodyPr/>
        <a:lstStyle/>
        <a:p>
          <a:r>
            <a:rPr lang="en-US" b="1" i="1"/>
            <a:t>Practice: </a:t>
          </a:r>
          <a:r>
            <a:rPr lang="en-US"/>
            <a:t>Helping practitioners better understand the role of adoption in the lives of young people growing up in long-term foster care.</a:t>
          </a:r>
        </a:p>
      </dgm:t>
    </dgm:pt>
    <dgm:pt modelId="{DB6FDAA6-AB4C-4CCA-B9D5-6C14EC963FC4}" type="parTrans" cxnId="{A21BE0AE-A635-4DEA-87C2-DFA44BCC8A22}">
      <dgm:prSet/>
      <dgm:spPr/>
      <dgm:t>
        <a:bodyPr/>
        <a:lstStyle/>
        <a:p>
          <a:endParaRPr lang="en-US"/>
        </a:p>
      </dgm:t>
    </dgm:pt>
    <dgm:pt modelId="{E7F0DB1B-CF92-4B0D-AE7A-A741CFEAC54D}" type="sibTrans" cxnId="{A21BE0AE-A635-4DEA-87C2-DFA44BCC8A22}">
      <dgm:prSet/>
      <dgm:spPr/>
      <dgm:t>
        <a:bodyPr/>
        <a:lstStyle/>
        <a:p>
          <a:endParaRPr lang="en-US"/>
        </a:p>
      </dgm:t>
    </dgm:pt>
    <dgm:pt modelId="{8EE7426E-D02A-47A1-9ABC-DE1DF185B62E}">
      <dgm:prSet/>
      <dgm:spPr/>
      <dgm:t>
        <a:bodyPr/>
        <a:lstStyle/>
        <a:p>
          <a:r>
            <a:rPr lang="en-US" b="1" i="1"/>
            <a:t>Research</a:t>
          </a:r>
          <a:r>
            <a:rPr lang="en-US"/>
            <a:t>: Adding to academic understanding of the potential that being adopted carries a deeper intangible meaning that goes beyond the provision of legal stability and security.</a:t>
          </a:r>
        </a:p>
      </dgm:t>
    </dgm:pt>
    <dgm:pt modelId="{CD3F62F5-2916-4F66-806E-186D05254E78}" type="parTrans" cxnId="{8A4A1F31-9DE0-49A3-805E-AB58BABC6046}">
      <dgm:prSet/>
      <dgm:spPr/>
      <dgm:t>
        <a:bodyPr/>
        <a:lstStyle/>
        <a:p>
          <a:endParaRPr lang="en-US"/>
        </a:p>
      </dgm:t>
    </dgm:pt>
    <dgm:pt modelId="{022DEAF1-2766-45E4-8606-D05CA62F91C0}" type="sibTrans" cxnId="{8A4A1F31-9DE0-49A3-805E-AB58BABC6046}">
      <dgm:prSet/>
      <dgm:spPr/>
      <dgm:t>
        <a:bodyPr/>
        <a:lstStyle/>
        <a:p>
          <a:endParaRPr lang="en-US"/>
        </a:p>
      </dgm:t>
    </dgm:pt>
    <dgm:pt modelId="{BB9B4C28-928B-4921-B8D4-C9CD2FF5A93E}" type="pres">
      <dgm:prSet presAssocID="{50ADDAFD-7A3A-475A-ACC6-17644B55706C}" presName="root" presStyleCnt="0">
        <dgm:presLayoutVars>
          <dgm:dir/>
          <dgm:resizeHandles val="exact"/>
        </dgm:presLayoutVars>
      </dgm:prSet>
      <dgm:spPr/>
    </dgm:pt>
    <dgm:pt modelId="{01231D5F-32B6-42F3-9809-C9A5BC29FEEF}" type="pres">
      <dgm:prSet presAssocID="{24ED6883-6551-492F-9D03-F57BCD810B7A}" presName="compNode" presStyleCnt="0"/>
      <dgm:spPr/>
    </dgm:pt>
    <dgm:pt modelId="{EAE74F4A-FB32-4227-9067-DC63C9B8A9CB}" type="pres">
      <dgm:prSet presAssocID="{24ED6883-6551-492F-9D03-F57BCD810B7A}" presName="bgRect" presStyleLbl="bgShp" presStyleIdx="0" presStyleCnt="2"/>
      <dgm:spPr/>
    </dgm:pt>
    <dgm:pt modelId="{7F561597-42C8-4B86-97EF-90A7167E55BB}" type="pres">
      <dgm:prSet presAssocID="{24ED6883-6551-492F-9D03-F57BCD810B7A}"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Target Audience"/>
        </a:ext>
      </dgm:extLst>
    </dgm:pt>
    <dgm:pt modelId="{CF8230CA-739F-40A0-9556-4F8485434980}" type="pres">
      <dgm:prSet presAssocID="{24ED6883-6551-492F-9D03-F57BCD810B7A}" presName="spaceRect" presStyleCnt="0"/>
      <dgm:spPr/>
    </dgm:pt>
    <dgm:pt modelId="{E0E175AA-F2E3-495F-A1FE-AD75C510C85E}" type="pres">
      <dgm:prSet presAssocID="{24ED6883-6551-492F-9D03-F57BCD810B7A}" presName="parTx" presStyleLbl="revTx" presStyleIdx="0" presStyleCnt="2">
        <dgm:presLayoutVars>
          <dgm:chMax val="0"/>
          <dgm:chPref val="0"/>
        </dgm:presLayoutVars>
      </dgm:prSet>
      <dgm:spPr/>
    </dgm:pt>
    <dgm:pt modelId="{8C6A4216-485F-4DB7-AE15-C52C2AE08468}" type="pres">
      <dgm:prSet presAssocID="{E7F0DB1B-CF92-4B0D-AE7A-A741CFEAC54D}" presName="sibTrans" presStyleCnt="0"/>
      <dgm:spPr/>
    </dgm:pt>
    <dgm:pt modelId="{523CDEC5-9D6C-4345-8DC5-8C355C7E461E}" type="pres">
      <dgm:prSet presAssocID="{8EE7426E-D02A-47A1-9ABC-DE1DF185B62E}" presName="compNode" presStyleCnt="0"/>
      <dgm:spPr/>
    </dgm:pt>
    <dgm:pt modelId="{87B4DA26-E1E0-45BE-9EE1-7D6C7E6434AB}" type="pres">
      <dgm:prSet presAssocID="{8EE7426E-D02A-47A1-9ABC-DE1DF185B62E}" presName="bgRect" presStyleLbl="bgShp" presStyleIdx="1" presStyleCnt="2"/>
      <dgm:spPr/>
    </dgm:pt>
    <dgm:pt modelId="{821E0E9F-445A-40D7-8B04-11AAFAA6E69A}" type="pres">
      <dgm:prSet presAssocID="{8EE7426E-D02A-47A1-9ABC-DE1DF185B62E}"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Books"/>
        </a:ext>
      </dgm:extLst>
    </dgm:pt>
    <dgm:pt modelId="{0A6A0801-85A1-4256-AFC3-A4E48CB53107}" type="pres">
      <dgm:prSet presAssocID="{8EE7426E-D02A-47A1-9ABC-DE1DF185B62E}" presName="spaceRect" presStyleCnt="0"/>
      <dgm:spPr/>
    </dgm:pt>
    <dgm:pt modelId="{BB86A3A4-11B0-4DBF-9082-FBFE687F98C3}" type="pres">
      <dgm:prSet presAssocID="{8EE7426E-D02A-47A1-9ABC-DE1DF185B62E}" presName="parTx" presStyleLbl="revTx" presStyleIdx="1" presStyleCnt="2">
        <dgm:presLayoutVars>
          <dgm:chMax val="0"/>
          <dgm:chPref val="0"/>
        </dgm:presLayoutVars>
      </dgm:prSet>
      <dgm:spPr/>
    </dgm:pt>
  </dgm:ptLst>
  <dgm:cxnLst>
    <dgm:cxn modelId="{8B0E4E02-4B31-4720-B6A2-1DE1FEC771D1}" type="presOf" srcId="{50ADDAFD-7A3A-475A-ACC6-17644B55706C}" destId="{BB9B4C28-928B-4921-B8D4-C9CD2FF5A93E}" srcOrd="0" destOrd="0" presId="urn:microsoft.com/office/officeart/2018/2/layout/IconVerticalSolidList"/>
    <dgm:cxn modelId="{8A4A1F31-9DE0-49A3-805E-AB58BABC6046}" srcId="{50ADDAFD-7A3A-475A-ACC6-17644B55706C}" destId="{8EE7426E-D02A-47A1-9ABC-DE1DF185B62E}" srcOrd="1" destOrd="0" parTransId="{CD3F62F5-2916-4F66-806E-186D05254E78}" sibTransId="{022DEAF1-2766-45E4-8606-D05CA62F91C0}"/>
    <dgm:cxn modelId="{EE58F741-143C-44F9-9570-5499AF6CECA4}" type="presOf" srcId="{24ED6883-6551-492F-9D03-F57BCD810B7A}" destId="{E0E175AA-F2E3-495F-A1FE-AD75C510C85E}" srcOrd="0" destOrd="0" presId="urn:microsoft.com/office/officeart/2018/2/layout/IconVerticalSolidList"/>
    <dgm:cxn modelId="{A21BE0AE-A635-4DEA-87C2-DFA44BCC8A22}" srcId="{50ADDAFD-7A3A-475A-ACC6-17644B55706C}" destId="{24ED6883-6551-492F-9D03-F57BCD810B7A}" srcOrd="0" destOrd="0" parTransId="{DB6FDAA6-AB4C-4CCA-B9D5-6C14EC963FC4}" sibTransId="{E7F0DB1B-CF92-4B0D-AE7A-A741CFEAC54D}"/>
    <dgm:cxn modelId="{746504D3-5E6B-4205-9762-4BED2E1D968C}" type="presOf" srcId="{8EE7426E-D02A-47A1-9ABC-DE1DF185B62E}" destId="{BB86A3A4-11B0-4DBF-9082-FBFE687F98C3}" srcOrd="0" destOrd="0" presId="urn:microsoft.com/office/officeart/2018/2/layout/IconVerticalSolidList"/>
    <dgm:cxn modelId="{6D4D6890-FDE3-4DCD-B779-DFE3B9FC62BD}" type="presParOf" srcId="{BB9B4C28-928B-4921-B8D4-C9CD2FF5A93E}" destId="{01231D5F-32B6-42F3-9809-C9A5BC29FEEF}" srcOrd="0" destOrd="0" presId="urn:microsoft.com/office/officeart/2018/2/layout/IconVerticalSolidList"/>
    <dgm:cxn modelId="{C9680A83-24D8-42F5-8C09-C63968E7982D}" type="presParOf" srcId="{01231D5F-32B6-42F3-9809-C9A5BC29FEEF}" destId="{EAE74F4A-FB32-4227-9067-DC63C9B8A9CB}" srcOrd="0" destOrd="0" presId="urn:microsoft.com/office/officeart/2018/2/layout/IconVerticalSolidList"/>
    <dgm:cxn modelId="{6E6A8C89-51D4-444B-AF4E-52056465D0F6}" type="presParOf" srcId="{01231D5F-32B6-42F3-9809-C9A5BC29FEEF}" destId="{7F561597-42C8-4B86-97EF-90A7167E55BB}" srcOrd="1" destOrd="0" presId="urn:microsoft.com/office/officeart/2018/2/layout/IconVerticalSolidList"/>
    <dgm:cxn modelId="{783ADFE9-64CF-4BCF-95EF-2B2CAB7F82E1}" type="presParOf" srcId="{01231D5F-32B6-42F3-9809-C9A5BC29FEEF}" destId="{CF8230CA-739F-40A0-9556-4F8485434980}" srcOrd="2" destOrd="0" presId="urn:microsoft.com/office/officeart/2018/2/layout/IconVerticalSolidList"/>
    <dgm:cxn modelId="{1AA87CC1-8312-49A2-8B2F-11CEA80594DE}" type="presParOf" srcId="{01231D5F-32B6-42F3-9809-C9A5BC29FEEF}" destId="{E0E175AA-F2E3-495F-A1FE-AD75C510C85E}" srcOrd="3" destOrd="0" presId="urn:microsoft.com/office/officeart/2018/2/layout/IconVerticalSolidList"/>
    <dgm:cxn modelId="{1356CEB5-B1BE-482B-8A00-3F3267A35EFA}" type="presParOf" srcId="{BB9B4C28-928B-4921-B8D4-C9CD2FF5A93E}" destId="{8C6A4216-485F-4DB7-AE15-C52C2AE08468}" srcOrd="1" destOrd="0" presId="urn:microsoft.com/office/officeart/2018/2/layout/IconVerticalSolidList"/>
    <dgm:cxn modelId="{0E809D69-F882-42C5-A682-BC2D800D7366}" type="presParOf" srcId="{BB9B4C28-928B-4921-B8D4-C9CD2FF5A93E}" destId="{523CDEC5-9D6C-4345-8DC5-8C355C7E461E}" srcOrd="2" destOrd="0" presId="urn:microsoft.com/office/officeart/2018/2/layout/IconVerticalSolidList"/>
    <dgm:cxn modelId="{D4E8EB67-DBD2-4334-9FDC-DD824DC6A9D0}" type="presParOf" srcId="{523CDEC5-9D6C-4345-8DC5-8C355C7E461E}" destId="{87B4DA26-E1E0-45BE-9EE1-7D6C7E6434AB}" srcOrd="0" destOrd="0" presId="urn:microsoft.com/office/officeart/2018/2/layout/IconVerticalSolidList"/>
    <dgm:cxn modelId="{84DB4EC9-7CED-4473-8274-ECD1AF7F91DB}" type="presParOf" srcId="{523CDEC5-9D6C-4345-8DC5-8C355C7E461E}" destId="{821E0E9F-445A-40D7-8B04-11AAFAA6E69A}" srcOrd="1" destOrd="0" presId="urn:microsoft.com/office/officeart/2018/2/layout/IconVerticalSolidList"/>
    <dgm:cxn modelId="{CD77C094-DC99-452E-BA97-11D95D1C32FF}" type="presParOf" srcId="{523CDEC5-9D6C-4345-8DC5-8C355C7E461E}" destId="{0A6A0801-85A1-4256-AFC3-A4E48CB53107}" srcOrd="2" destOrd="0" presId="urn:microsoft.com/office/officeart/2018/2/layout/IconVerticalSolidList"/>
    <dgm:cxn modelId="{78FD7AC9-49C7-4340-A15F-03B9B461A9FD}" type="presParOf" srcId="{523CDEC5-9D6C-4345-8DC5-8C355C7E461E}" destId="{BB86A3A4-11B0-4DBF-9082-FBFE687F98C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E143C3D-5DE6-4814-88CF-90E088AD2C9C}"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0E616C11-1A88-47D5-BEFE-10385B55823C}">
      <dgm:prSet/>
      <dgm:spPr/>
      <dgm:t>
        <a:bodyPr/>
        <a:lstStyle/>
        <a:p>
          <a:r>
            <a:rPr lang="en-GB" dirty="0"/>
            <a:t>Am I too close to the practice?</a:t>
          </a:r>
          <a:endParaRPr lang="en-US" dirty="0"/>
        </a:p>
      </dgm:t>
    </dgm:pt>
    <dgm:pt modelId="{676DA226-DC9D-4409-B896-32037EAD6860}" type="parTrans" cxnId="{459B4945-4441-4F9C-A00D-660E5C796D61}">
      <dgm:prSet/>
      <dgm:spPr/>
      <dgm:t>
        <a:bodyPr/>
        <a:lstStyle/>
        <a:p>
          <a:endParaRPr lang="en-US"/>
        </a:p>
      </dgm:t>
    </dgm:pt>
    <dgm:pt modelId="{C9BFBC93-408F-42C1-933A-1E6751E83273}" type="sibTrans" cxnId="{459B4945-4441-4F9C-A00D-660E5C796D61}">
      <dgm:prSet/>
      <dgm:spPr/>
      <dgm:t>
        <a:bodyPr/>
        <a:lstStyle/>
        <a:p>
          <a:endParaRPr lang="en-US"/>
        </a:p>
      </dgm:t>
    </dgm:pt>
    <dgm:pt modelId="{7D8A9355-CA83-431F-9E1E-1B60EB3BEA70}">
      <dgm:prSet/>
      <dgm:spPr/>
      <dgm:t>
        <a:bodyPr/>
        <a:lstStyle/>
        <a:p>
          <a:r>
            <a:rPr lang="en-US" dirty="0"/>
            <a:t>How will potential participants react to me being a social worker in the area?</a:t>
          </a:r>
        </a:p>
      </dgm:t>
    </dgm:pt>
    <dgm:pt modelId="{FBCCFAA9-D038-4445-AD2A-7E92FE8A0BED}" type="parTrans" cxnId="{D191B4BE-FDE5-4889-A65C-3393AE2A3FB7}">
      <dgm:prSet/>
      <dgm:spPr/>
      <dgm:t>
        <a:bodyPr/>
        <a:lstStyle/>
        <a:p>
          <a:endParaRPr lang="en-US"/>
        </a:p>
      </dgm:t>
    </dgm:pt>
    <dgm:pt modelId="{6CDF8152-A7EF-4EF5-8ABD-5C9A5EF3FAE0}" type="sibTrans" cxnId="{D191B4BE-FDE5-4889-A65C-3393AE2A3FB7}">
      <dgm:prSet/>
      <dgm:spPr/>
      <dgm:t>
        <a:bodyPr/>
        <a:lstStyle/>
        <a:p>
          <a:endParaRPr lang="en-US"/>
        </a:p>
      </dgm:t>
    </dgm:pt>
    <dgm:pt modelId="{AD7A98D6-C9D0-43CE-8DEE-E0EE1AFB12D9}">
      <dgm:prSet/>
      <dgm:spPr/>
      <dgm:t>
        <a:bodyPr/>
        <a:lstStyle/>
        <a:p>
          <a:r>
            <a:rPr lang="en-GB" dirty="0"/>
            <a:t>Should I interview people  I have worked with in the past?</a:t>
          </a:r>
          <a:endParaRPr lang="en-US" dirty="0"/>
        </a:p>
      </dgm:t>
    </dgm:pt>
    <dgm:pt modelId="{481DDBF4-7EF5-43F9-A681-7971A078091D}" type="parTrans" cxnId="{F266BA37-5A52-408A-A8C0-ED02E8C3BE09}">
      <dgm:prSet/>
      <dgm:spPr/>
      <dgm:t>
        <a:bodyPr/>
        <a:lstStyle/>
        <a:p>
          <a:endParaRPr lang="en-US"/>
        </a:p>
      </dgm:t>
    </dgm:pt>
    <dgm:pt modelId="{11F13C9D-2F72-4C9E-99EE-76DC38A82CC3}" type="sibTrans" cxnId="{F266BA37-5A52-408A-A8C0-ED02E8C3BE09}">
      <dgm:prSet/>
      <dgm:spPr/>
      <dgm:t>
        <a:bodyPr/>
        <a:lstStyle/>
        <a:p>
          <a:endParaRPr lang="en-US"/>
        </a:p>
      </dgm:t>
    </dgm:pt>
    <dgm:pt modelId="{ACFDD6FE-A044-4CEE-9005-A1FD8019F659}">
      <dgm:prSet/>
      <dgm:spPr/>
      <dgm:t>
        <a:bodyPr/>
        <a:lstStyle/>
        <a:p>
          <a:r>
            <a:rPr lang="en-US" dirty="0"/>
            <a:t>Statistics Suggest a disproportionate young people in care have additional learning needs.</a:t>
          </a:r>
        </a:p>
      </dgm:t>
    </dgm:pt>
    <dgm:pt modelId="{9FED3247-5321-4F3A-AB46-D227796ABD37}" type="parTrans" cxnId="{8C5A9D34-A34C-483D-B9C0-56465B5E37C1}">
      <dgm:prSet/>
      <dgm:spPr/>
      <dgm:t>
        <a:bodyPr/>
        <a:lstStyle/>
        <a:p>
          <a:endParaRPr lang="en-US"/>
        </a:p>
      </dgm:t>
    </dgm:pt>
    <dgm:pt modelId="{2082ABD4-59B9-4CF3-9F34-4A19B55A5993}" type="sibTrans" cxnId="{8C5A9D34-A34C-483D-B9C0-56465B5E37C1}">
      <dgm:prSet/>
      <dgm:spPr/>
      <dgm:t>
        <a:bodyPr/>
        <a:lstStyle/>
        <a:p>
          <a:endParaRPr lang="en-US"/>
        </a:p>
      </dgm:t>
    </dgm:pt>
    <dgm:pt modelId="{A01D37A8-A914-44F5-B227-88BE9C16C0E8}">
      <dgm:prSet/>
      <dgm:spPr/>
      <dgm:t>
        <a:bodyPr/>
        <a:lstStyle/>
        <a:p>
          <a:r>
            <a:rPr lang="en-GB" dirty="0"/>
            <a:t>Accessibility of my Participant Information Sheet while containing all the required information</a:t>
          </a:r>
          <a:endParaRPr lang="en-US" dirty="0"/>
        </a:p>
      </dgm:t>
    </dgm:pt>
    <dgm:pt modelId="{30E07C99-D777-473C-9B53-563004995360}" type="parTrans" cxnId="{B91C0BC3-03C4-49D3-AA2F-A4C16C12ABA4}">
      <dgm:prSet/>
      <dgm:spPr/>
      <dgm:t>
        <a:bodyPr/>
        <a:lstStyle/>
        <a:p>
          <a:endParaRPr lang="en-US"/>
        </a:p>
      </dgm:t>
    </dgm:pt>
    <dgm:pt modelId="{CA196239-59E2-4093-9E77-49B11E63435E}" type="sibTrans" cxnId="{B91C0BC3-03C4-49D3-AA2F-A4C16C12ABA4}">
      <dgm:prSet/>
      <dgm:spPr/>
      <dgm:t>
        <a:bodyPr/>
        <a:lstStyle/>
        <a:p>
          <a:endParaRPr lang="en-US"/>
        </a:p>
      </dgm:t>
    </dgm:pt>
    <dgm:pt modelId="{BA284535-FFDA-4F7F-B0E4-1DFB4BBA3039}">
      <dgm:prSet/>
      <dgm:spPr/>
      <dgm:t>
        <a:bodyPr/>
        <a:lstStyle/>
        <a:p>
          <a:r>
            <a:rPr lang="en-US" dirty="0"/>
            <a:t>Ethics Committees</a:t>
          </a:r>
        </a:p>
      </dgm:t>
    </dgm:pt>
    <dgm:pt modelId="{868FE53D-6F5F-4B35-816E-0204745889BB}" type="parTrans" cxnId="{2B8A2381-241B-4E34-99F3-AF745FC761BD}">
      <dgm:prSet/>
      <dgm:spPr/>
      <dgm:t>
        <a:bodyPr/>
        <a:lstStyle/>
        <a:p>
          <a:endParaRPr lang="en-US"/>
        </a:p>
      </dgm:t>
    </dgm:pt>
    <dgm:pt modelId="{CCDE8C96-A652-4985-B0F8-EF051B9C424D}" type="sibTrans" cxnId="{2B8A2381-241B-4E34-99F3-AF745FC761BD}">
      <dgm:prSet/>
      <dgm:spPr/>
      <dgm:t>
        <a:bodyPr/>
        <a:lstStyle/>
        <a:p>
          <a:endParaRPr lang="en-US"/>
        </a:p>
      </dgm:t>
    </dgm:pt>
    <dgm:pt modelId="{D1404DBB-6445-44CC-9B77-110E42DD0C62}">
      <dgm:prSet/>
      <dgm:spPr/>
      <dgm:t>
        <a:bodyPr/>
        <a:lstStyle/>
        <a:p>
          <a:r>
            <a:rPr lang="en-GB" dirty="0"/>
            <a:t>Don’t want participants to think I have a greater influence than I do just because I work in the area.</a:t>
          </a:r>
          <a:endParaRPr lang="en-US" dirty="0"/>
        </a:p>
      </dgm:t>
    </dgm:pt>
    <dgm:pt modelId="{A129A305-0C77-4D0B-99A2-0CE2F808C925}" type="parTrans" cxnId="{CFA6BB81-D280-4C15-87C4-3523CF2BC7BC}">
      <dgm:prSet/>
      <dgm:spPr/>
      <dgm:t>
        <a:bodyPr/>
        <a:lstStyle/>
        <a:p>
          <a:endParaRPr lang="en-US"/>
        </a:p>
      </dgm:t>
    </dgm:pt>
    <dgm:pt modelId="{034F8956-006B-4B5C-BFF7-5A9DDD0B41BF}" type="sibTrans" cxnId="{CFA6BB81-D280-4C15-87C4-3523CF2BC7BC}">
      <dgm:prSet/>
      <dgm:spPr/>
      <dgm:t>
        <a:bodyPr/>
        <a:lstStyle/>
        <a:p>
          <a:endParaRPr lang="en-US"/>
        </a:p>
      </dgm:t>
    </dgm:pt>
    <dgm:pt modelId="{F38E75B8-6EF6-485C-B92B-168E05409596}">
      <dgm:prSet/>
      <dgm:spPr/>
      <dgm:t>
        <a:bodyPr/>
        <a:lstStyle/>
        <a:p>
          <a:r>
            <a:rPr lang="en-GB"/>
            <a:t>Potential participants might have had a bad experience of tusla service </a:t>
          </a:r>
          <a:endParaRPr lang="en-US"/>
        </a:p>
      </dgm:t>
    </dgm:pt>
    <dgm:pt modelId="{41D046AF-AF7B-4522-BBC2-C02ED6AF0ACB}" type="parTrans" cxnId="{2BB55975-4A5B-4062-816E-AF6D092CF5B5}">
      <dgm:prSet/>
      <dgm:spPr/>
      <dgm:t>
        <a:bodyPr/>
        <a:lstStyle/>
        <a:p>
          <a:endParaRPr lang="en-US"/>
        </a:p>
      </dgm:t>
    </dgm:pt>
    <dgm:pt modelId="{5CE8E13F-F0C0-4B56-884A-AC9C55E1C0D8}" type="sibTrans" cxnId="{2BB55975-4A5B-4062-816E-AF6D092CF5B5}">
      <dgm:prSet/>
      <dgm:spPr/>
      <dgm:t>
        <a:bodyPr/>
        <a:lstStyle/>
        <a:p>
          <a:endParaRPr lang="en-US"/>
        </a:p>
      </dgm:t>
    </dgm:pt>
    <dgm:pt modelId="{F510573B-919E-4311-A67D-449D8316D188}">
      <dgm:prSet/>
      <dgm:spPr/>
      <dgm:t>
        <a:bodyPr/>
        <a:lstStyle/>
        <a:p>
          <a:r>
            <a:rPr lang="en-GB" dirty="0"/>
            <a:t>Protecting Anonymity of participants</a:t>
          </a:r>
          <a:endParaRPr lang="en-US" dirty="0"/>
        </a:p>
      </dgm:t>
    </dgm:pt>
    <dgm:pt modelId="{B2C11EFA-3B4F-4E3F-9D8B-CA2B09E7EDC3}" type="parTrans" cxnId="{72914207-AA15-427F-B227-FC1FB9B78C7D}">
      <dgm:prSet/>
      <dgm:spPr/>
      <dgm:t>
        <a:bodyPr/>
        <a:lstStyle/>
        <a:p>
          <a:endParaRPr lang="en-US"/>
        </a:p>
      </dgm:t>
    </dgm:pt>
    <dgm:pt modelId="{EBB7A76E-9FE3-479D-B3FF-A3EDCC347987}" type="sibTrans" cxnId="{72914207-AA15-427F-B227-FC1FB9B78C7D}">
      <dgm:prSet/>
      <dgm:spPr/>
      <dgm:t>
        <a:bodyPr/>
        <a:lstStyle/>
        <a:p>
          <a:endParaRPr lang="en-US"/>
        </a:p>
      </dgm:t>
    </dgm:pt>
    <dgm:pt modelId="{2ABD8848-A1B5-4EA5-8ECA-0B23209734F4}">
      <dgm:prSet/>
      <dgm:spPr/>
      <dgm:t>
        <a:bodyPr/>
        <a:lstStyle/>
        <a:p>
          <a:r>
            <a:rPr lang="en-IE" dirty="0"/>
            <a:t>Don’t want participants to think I have a greater influence than I do just because I work in the area.</a:t>
          </a:r>
          <a:endParaRPr lang="en-GB" dirty="0"/>
        </a:p>
      </dgm:t>
    </dgm:pt>
    <dgm:pt modelId="{1C0A4008-E15D-4216-A09E-A269036318C6}" type="parTrans" cxnId="{D8E36ABD-67E9-4633-8BC0-E620ACBE93AF}">
      <dgm:prSet/>
      <dgm:spPr/>
      <dgm:t>
        <a:bodyPr/>
        <a:lstStyle/>
        <a:p>
          <a:endParaRPr lang="en-GB"/>
        </a:p>
      </dgm:t>
    </dgm:pt>
    <dgm:pt modelId="{27C6479D-6A56-4E06-BD45-05668C4D3438}" type="sibTrans" cxnId="{D8E36ABD-67E9-4633-8BC0-E620ACBE93AF}">
      <dgm:prSet/>
      <dgm:spPr/>
      <dgm:t>
        <a:bodyPr/>
        <a:lstStyle/>
        <a:p>
          <a:endParaRPr lang="en-GB"/>
        </a:p>
      </dgm:t>
    </dgm:pt>
    <dgm:pt modelId="{97FBCBF8-540A-4004-B55E-287A366C72E0}">
      <dgm:prSet/>
      <dgm:spPr/>
      <dgm:t>
        <a:bodyPr/>
        <a:lstStyle/>
        <a:p>
          <a:r>
            <a:rPr lang="en-GB" dirty="0"/>
            <a:t>Very few adoptions from care</a:t>
          </a:r>
        </a:p>
      </dgm:t>
    </dgm:pt>
    <dgm:pt modelId="{D0CB5DB0-53B9-4494-9D83-6B6552A93F37}" type="parTrans" cxnId="{D810DE1C-AE1B-4955-A5EE-589D83819A2E}">
      <dgm:prSet/>
      <dgm:spPr/>
      <dgm:t>
        <a:bodyPr/>
        <a:lstStyle/>
        <a:p>
          <a:endParaRPr lang="en-GB"/>
        </a:p>
      </dgm:t>
    </dgm:pt>
    <dgm:pt modelId="{258C24AD-50B3-4DA6-9A75-C4A7A3E7EA89}" type="sibTrans" cxnId="{D810DE1C-AE1B-4955-A5EE-589D83819A2E}">
      <dgm:prSet/>
      <dgm:spPr/>
      <dgm:t>
        <a:bodyPr/>
        <a:lstStyle/>
        <a:p>
          <a:endParaRPr lang="en-GB"/>
        </a:p>
      </dgm:t>
    </dgm:pt>
    <dgm:pt modelId="{5C8716B4-4770-434F-8132-CC0D694007F7}">
      <dgm:prSet/>
      <dgm:spPr/>
      <dgm:t>
        <a:bodyPr/>
        <a:lstStyle/>
        <a:p>
          <a:r>
            <a:rPr lang="en-GB"/>
            <a:t>Informed Consent</a:t>
          </a:r>
        </a:p>
      </dgm:t>
    </dgm:pt>
    <dgm:pt modelId="{C9AFB045-36F8-4975-BAEF-275A131C9E06}" type="parTrans" cxnId="{F8E7B0C1-135F-405E-9ED8-7B76A78E60C5}">
      <dgm:prSet/>
      <dgm:spPr/>
      <dgm:t>
        <a:bodyPr/>
        <a:lstStyle/>
        <a:p>
          <a:endParaRPr lang="en-GB"/>
        </a:p>
      </dgm:t>
    </dgm:pt>
    <dgm:pt modelId="{3977DBF9-2B1E-4DE1-BD60-24839D92BACE}" type="sibTrans" cxnId="{F8E7B0C1-135F-405E-9ED8-7B76A78E60C5}">
      <dgm:prSet/>
      <dgm:spPr/>
      <dgm:t>
        <a:bodyPr/>
        <a:lstStyle/>
        <a:p>
          <a:endParaRPr lang="en-GB"/>
        </a:p>
      </dgm:t>
    </dgm:pt>
    <dgm:pt modelId="{EC8B5C26-B1C8-43AC-B067-E7A610F77143}">
      <dgm:prSet/>
      <dgm:spPr/>
      <dgm:t>
        <a:bodyPr/>
        <a:lstStyle/>
        <a:p>
          <a:endParaRPr lang="en-GB"/>
        </a:p>
      </dgm:t>
    </dgm:pt>
    <dgm:pt modelId="{804B2076-21E1-44E4-8718-19636AD8D5F4}" type="parTrans" cxnId="{88A0F599-D88C-4BDF-93C2-633A1D5636E8}">
      <dgm:prSet/>
      <dgm:spPr/>
      <dgm:t>
        <a:bodyPr/>
        <a:lstStyle/>
        <a:p>
          <a:endParaRPr lang="en-GB"/>
        </a:p>
      </dgm:t>
    </dgm:pt>
    <dgm:pt modelId="{3D3054DF-8A51-41B1-9D13-5AA261B0196A}" type="sibTrans" cxnId="{88A0F599-D88C-4BDF-93C2-633A1D5636E8}">
      <dgm:prSet/>
      <dgm:spPr/>
      <dgm:t>
        <a:bodyPr/>
        <a:lstStyle/>
        <a:p>
          <a:endParaRPr lang="en-GB"/>
        </a:p>
      </dgm:t>
    </dgm:pt>
    <dgm:pt modelId="{1EA79A07-8E59-4334-A162-C379639201F4}" type="pres">
      <dgm:prSet presAssocID="{1E143C3D-5DE6-4814-88CF-90E088AD2C9C}" presName="diagram" presStyleCnt="0">
        <dgm:presLayoutVars>
          <dgm:dir/>
          <dgm:resizeHandles val="exact"/>
        </dgm:presLayoutVars>
      </dgm:prSet>
      <dgm:spPr/>
    </dgm:pt>
    <dgm:pt modelId="{2AF934E8-3433-4449-ADA3-28585F9DDDEC}" type="pres">
      <dgm:prSet presAssocID="{0E616C11-1A88-47D5-BEFE-10385B55823C}" presName="node" presStyleLbl="node1" presStyleIdx="0" presStyleCnt="13">
        <dgm:presLayoutVars>
          <dgm:bulletEnabled val="1"/>
        </dgm:presLayoutVars>
      </dgm:prSet>
      <dgm:spPr/>
    </dgm:pt>
    <dgm:pt modelId="{C8433238-C570-43CA-A429-AC3AD6691A07}" type="pres">
      <dgm:prSet presAssocID="{C9BFBC93-408F-42C1-933A-1E6751E83273}" presName="sibTrans" presStyleCnt="0"/>
      <dgm:spPr/>
    </dgm:pt>
    <dgm:pt modelId="{ACF67C78-EFDD-4B9A-A774-F99A5144B22C}" type="pres">
      <dgm:prSet presAssocID="{7D8A9355-CA83-431F-9E1E-1B60EB3BEA70}" presName="node" presStyleLbl="node1" presStyleIdx="1" presStyleCnt="13" custScaleY="89554">
        <dgm:presLayoutVars>
          <dgm:bulletEnabled val="1"/>
        </dgm:presLayoutVars>
      </dgm:prSet>
      <dgm:spPr/>
    </dgm:pt>
    <dgm:pt modelId="{83D75C14-F2C9-4D7F-9283-D14BB4F88EFD}" type="pres">
      <dgm:prSet presAssocID="{6CDF8152-A7EF-4EF5-8ABD-5C9A5EF3FAE0}" presName="sibTrans" presStyleCnt="0"/>
      <dgm:spPr/>
    </dgm:pt>
    <dgm:pt modelId="{1C74C09C-6B27-448E-BFC7-34508E48C52B}" type="pres">
      <dgm:prSet presAssocID="{AD7A98D6-C9D0-43CE-8DEE-E0EE1AFB12D9}" presName="node" presStyleLbl="node1" presStyleIdx="2" presStyleCnt="13">
        <dgm:presLayoutVars>
          <dgm:bulletEnabled val="1"/>
        </dgm:presLayoutVars>
      </dgm:prSet>
      <dgm:spPr/>
    </dgm:pt>
    <dgm:pt modelId="{839695F3-9A4A-44B0-85B1-6E834C3A0CF7}" type="pres">
      <dgm:prSet presAssocID="{11F13C9D-2F72-4C9E-99EE-76DC38A82CC3}" presName="sibTrans" presStyleCnt="0"/>
      <dgm:spPr/>
    </dgm:pt>
    <dgm:pt modelId="{2BDF8F62-69B7-4924-9485-48E177B00800}" type="pres">
      <dgm:prSet presAssocID="{ACFDD6FE-A044-4CEE-9005-A1FD8019F659}" presName="node" presStyleLbl="node1" presStyleIdx="3" presStyleCnt="13">
        <dgm:presLayoutVars>
          <dgm:bulletEnabled val="1"/>
        </dgm:presLayoutVars>
      </dgm:prSet>
      <dgm:spPr/>
    </dgm:pt>
    <dgm:pt modelId="{35957FA4-60DE-43D1-8484-BB93763C2953}" type="pres">
      <dgm:prSet presAssocID="{2082ABD4-59B9-4CF3-9F34-4A19B55A5993}" presName="sibTrans" presStyleCnt="0"/>
      <dgm:spPr/>
    </dgm:pt>
    <dgm:pt modelId="{4991055C-F85B-41EE-A1F3-8439F343D910}" type="pres">
      <dgm:prSet presAssocID="{A01D37A8-A914-44F5-B227-88BE9C16C0E8}" presName="node" presStyleLbl="node1" presStyleIdx="4" presStyleCnt="13">
        <dgm:presLayoutVars>
          <dgm:bulletEnabled val="1"/>
        </dgm:presLayoutVars>
      </dgm:prSet>
      <dgm:spPr/>
    </dgm:pt>
    <dgm:pt modelId="{8E6BD822-96CC-4E33-A5D0-8AAB7CB6224C}" type="pres">
      <dgm:prSet presAssocID="{CA196239-59E2-4093-9E77-49B11E63435E}" presName="sibTrans" presStyleCnt="0"/>
      <dgm:spPr/>
    </dgm:pt>
    <dgm:pt modelId="{BCE2DBBA-95EE-46D8-880F-E1F8113755FB}" type="pres">
      <dgm:prSet presAssocID="{BA284535-FFDA-4F7F-B0E4-1DFB4BBA3039}" presName="node" presStyleLbl="node1" presStyleIdx="5" presStyleCnt="13">
        <dgm:presLayoutVars>
          <dgm:bulletEnabled val="1"/>
        </dgm:presLayoutVars>
      </dgm:prSet>
      <dgm:spPr/>
    </dgm:pt>
    <dgm:pt modelId="{8E3E7D22-0E0C-4AAF-A168-1C2AA0E98757}" type="pres">
      <dgm:prSet presAssocID="{CCDE8C96-A652-4985-B0F8-EF051B9C424D}" presName="sibTrans" presStyleCnt="0"/>
      <dgm:spPr/>
    </dgm:pt>
    <dgm:pt modelId="{8B5B1111-C565-4039-ACEE-CBFABD441A7F}" type="pres">
      <dgm:prSet presAssocID="{D1404DBB-6445-44CC-9B77-110E42DD0C62}" presName="node" presStyleLbl="node1" presStyleIdx="6" presStyleCnt="13" custLinFactNeighborX="3241" custLinFactNeighborY="-4755">
        <dgm:presLayoutVars>
          <dgm:bulletEnabled val="1"/>
        </dgm:presLayoutVars>
      </dgm:prSet>
      <dgm:spPr/>
    </dgm:pt>
    <dgm:pt modelId="{E97DA799-D883-497E-AEF4-4D97FABD779D}" type="pres">
      <dgm:prSet presAssocID="{034F8956-006B-4B5C-BFF7-5A9DDD0B41BF}" presName="sibTrans" presStyleCnt="0"/>
      <dgm:spPr/>
    </dgm:pt>
    <dgm:pt modelId="{DCEE9863-1282-4C8C-B0CC-2CC3971BEC9B}" type="pres">
      <dgm:prSet presAssocID="{F38E75B8-6EF6-485C-B92B-168E05409596}" presName="node" presStyleLbl="node1" presStyleIdx="7" presStyleCnt="13">
        <dgm:presLayoutVars>
          <dgm:bulletEnabled val="1"/>
        </dgm:presLayoutVars>
      </dgm:prSet>
      <dgm:spPr/>
    </dgm:pt>
    <dgm:pt modelId="{6F8EA3A6-A9AC-4852-9C72-8B9E0CAF1CBA}" type="pres">
      <dgm:prSet presAssocID="{5CE8E13F-F0C0-4B56-884A-AC9C55E1C0D8}" presName="sibTrans" presStyleCnt="0"/>
      <dgm:spPr/>
    </dgm:pt>
    <dgm:pt modelId="{37A8A51F-5110-49F8-A3CA-A3B98052511E}" type="pres">
      <dgm:prSet presAssocID="{F510573B-919E-4311-A67D-449D8316D188}" presName="node" presStyleLbl="node1" presStyleIdx="8" presStyleCnt="13">
        <dgm:presLayoutVars>
          <dgm:bulletEnabled val="1"/>
        </dgm:presLayoutVars>
      </dgm:prSet>
      <dgm:spPr/>
    </dgm:pt>
    <dgm:pt modelId="{BD734F72-F7BC-457F-A2B4-88F9A36D3321}" type="pres">
      <dgm:prSet presAssocID="{EBB7A76E-9FE3-479D-B3FF-A3EDCC347987}" presName="sibTrans" presStyleCnt="0"/>
      <dgm:spPr/>
    </dgm:pt>
    <dgm:pt modelId="{AFAFDC70-0423-4566-AAC0-0FF82682F65B}" type="pres">
      <dgm:prSet presAssocID="{2ABD8848-A1B5-4EA5-8ECA-0B23209734F4}" presName="node" presStyleLbl="node1" presStyleIdx="9" presStyleCnt="13">
        <dgm:presLayoutVars>
          <dgm:bulletEnabled val="1"/>
        </dgm:presLayoutVars>
      </dgm:prSet>
      <dgm:spPr/>
    </dgm:pt>
    <dgm:pt modelId="{B9952F47-6A1D-4731-8913-64A887EC0D0E}" type="pres">
      <dgm:prSet presAssocID="{27C6479D-6A56-4E06-BD45-05668C4D3438}" presName="sibTrans" presStyleCnt="0"/>
      <dgm:spPr/>
    </dgm:pt>
    <dgm:pt modelId="{3615FEEA-5CCC-4652-89C8-C499003D8C45}" type="pres">
      <dgm:prSet presAssocID="{97FBCBF8-540A-4004-B55E-287A366C72E0}" presName="node" presStyleLbl="node1" presStyleIdx="10" presStyleCnt="13" custLinFactNeighborX="708">
        <dgm:presLayoutVars>
          <dgm:bulletEnabled val="1"/>
        </dgm:presLayoutVars>
      </dgm:prSet>
      <dgm:spPr/>
    </dgm:pt>
    <dgm:pt modelId="{B579A7AB-B16A-40E7-B1C8-C80EE305DCF9}" type="pres">
      <dgm:prSet presAssocID="{258C24AD-50B3-4DA6-9A75-C4A7A3E7EA89}" presName="sibTrans" presStyleCnt="0"/>
      <dgm:spPr/>
    </dgm:pt>
    <dgm:pt modelId="{31C09B3F-776D-4CCA-B733-1FD6ECD44500}" type="pres">
      <dgm:prSet presAssocID="{5C8716B4-4770-434F-8132-CC0D694007F7}" presName="node" presStyleLbl="node1" presStyleIdx="11" presStyleCnt="13">
        <dgm:presLayoutVars>
          <dgm:bulletEnabled val="1"/>
        </dgm:presLayoutVars>
      </dgm:prSet>
      <dgm:spPr/>
    </dgm:pt>
    <dgm:pt modelId="{FBE2F177-1F97-42D3-9804-A171D050054B}" type="pres">
      <dgm:prSet presAssocID="{3977DBF9-2B1E-4DE1-BD60-24839D92BACE}" presName="sibTrans" presStyleCnt="0"/>
      <dgm:spPr/>
    </dgm:pt>
    <dgm:pt modelId="{C5FDCEA7-DCD5-453D-9059-ABD64BB3FAEF}" type="pres">
      <dgm:prSet presAssocID="{EC8B5C26-B1C8-43AC-B067-E7A610F77143}" presName="node" presStyleLbl="node1" presStyleIdx="12" presStyleCnt="13" custLinFactX="-9504" custLinFactNeighborX="-100000" custLinFactNeighborY="-2899">
        <dgm:presLayoutVars>
          <dgm:bulletEnabled val="1"/>
        </dgm:presLayoutVars>
      </dgm:prSet>
      <dgm:spPr/>
    </dgm:pt>
  </dgm:ptLst>
  <dgm:cxnLst>
    <dgm:cxn modelId="{72914207-AA15-427F-B227-FC1FB9B78C7D}" srcId="{1E143C3D-5DE6-4814-88CF-90E088AD2C9C}" destId="{F510573B-919E-4311-A67D-449D8316D188}" srcOrd="8" destOrd="0" parTransId="{B2C11EFA-3B4F-4E3F-9D8B-CA2B09E7EDC3}" sibTransId="{EBB7A76E-9FE3-479D-B3FF-A3EDCC347987}"/>
    <dgm:cxn modelId="{3D4E9607-7F64-4F2B-ACD6-0DDF68A5DDDA}" type="presOf" srcId="{5C8716B4-4770-434F-8132-CC0D694007F7}" destId="{31C09B3F-776D-4CCA-B733-1FD6ECD44500}" srcOrd="0" destOrd="0" presId="urn:microsoft.com/office/officeart/2005/8/layout/default"/>
    <dgm:cxn modelId="{B00B640A-B6C9-4CA6-8CDE-F95085618E6C}" type="presOf" srcId="{0E616C11-1A88-47D5-BEFE-10385B55823C}" destId="{2AF934E8-3433-4449-ADA3-28585F9DDDEC}" srcOrd="0" destOrd="0" presId="urn:microsoft.com/office/officeart/2005/8/layout/default"/>
    <dgm:cxn modelId="{6729F112-D1D4-4D88-BEB1-CF9274BE3EC4}" type="presOf" srcId="{1E143C3D-5DE6-4814-88CF-90E088AD2C9C}" destId="{1EA79A07-8E59-4334-A162-C379639201F4}" srcOrd="0" destOrd="0" presId="urn:microsoft.com/office/officeart/2005/8/layout/default"/>
    <dgm:cxn modelId="{D810DE1C-AE1B-4955-A5EE-589D83819A2E}" srcId="{1E143C3D-5DE6-4814-88CF-90E088AD2C9C}" destId="{97FBCBF8-540A-4004-B55E-287A366C72E0}" srcOrd="10" destOrd="0" parTransId="{D0CB5DB0-53B9-4494-9D83-6B6552A93F37}" sibTransId="{258C24AD-50B3-4DA6-9A75-C4A7A3E7EA89}"/>
    <dgm:cxn modelId="{3ABAE730-CAC4-4059-860A-1214310A613D}" type="presOf" srcId="{ACFDD6FE-A044-4CEE-9005-A1FD8019F659}" destId="{2BDF8F62-69B7-4924-9485-48E177B00800}" srcOrd="0" destOrd="0" presId="urn:microsoft.com/office/officeart/2005/8/layout/default"/>
    <dgm:cxn modelId="{DAF55131-31C8-4752-943D-45BE779EC027}" type="presOf" srcId="{EC8B5C26-B1C8-43AC-B067-E7A610F77143}" destId="{C5FDCEA7-DCD5-453D-9059-ABD64BB3FAEF}" srcOrd="0" destOrd="0" presId="urn:microsoft.com/office/officeart/2005/8/layout/default"/>
    <dgm:cxn modelId="{E8AE4E34-91C5-4EA9-89FC-E361248845E6}" type="presOf" srcId="{F38E75B8-6EF6-485C-B92B-168E05409596}" destId="{DCEE9863-1282-4C8C-B0CC-2CC3971BEC9B}" srcOrd="0" destOrd="0" presId="urn:microsoft.com/office/officeart/2005/8/layout/default"/>
    <dgm:cxn modelId="{8C5A9D34-A34C-483D-B9C0-56465B5E37C1}" srcId="{1E143C3D-5DE6-4814-88CF-90E088AD2C9C}" destId="{ACFDD6FE-A044-4CEE-9005-A1FD8019F659}" srcOrd="3" destOrd="0" parTransId="{9FED3247-5321-4F3A-AB46-D227796ABD37}" sibTransId="{2082ABD4-59B9-4CF3-9F34-4A19B55A5993}"/>
    <dgm:cxn modelId="{F60C0E36-7432-4E47-B297-098B7F41B864}" type="presOf" srcId="{F510573B-919E-4311-A67D-449D8316D188}" destId="{37A8A51F-5110-49F8-A3CA-A3B98052511E}" srcOrd="0" destOrd="0" presId="urn:microsoft.com/office/officeart/2005/8/layout/default"/>
    <dgm:cxn modelId="{F266BA37-5A52-408A-A8C0-ED02E8C3BE09}" srcId="{1E143C3D-5DE6-4814-88CF-90E088AD2C9C}" destId="{AD7A98D6-C9D0-43CE-8DEE-E0EE1AFB12D9}" srcOrd="2" destOrd="0" parTransId="{481DDBF4-7EF5-43F9-A681-7971A078091D}" sibTransId="{11F13C9D-2F72-4C9E-99EE-76DC38A82CC3}"/>
    <dgm:cxn modelId="{E48A183F-EE59-4463-8BC5-58D461DBCA41}" type="presOf" srcId="{A01D37A8-A914-44F5-B227-88BE9C16C0E8}" destId="{4991055C-F85B-41EE-A1F3-8439F343D910}" srcOrd="0" destOrd="0" presId="urn:microsoft.com/office/officeart/2005/8/layout/default"/>
    <dgm:cxn modelId="{A60D355B-98DB-4AC4-843D-AF907414AC49}" type="presOf" srcId="{7D8A9355-CA83-431F-9E1E-1B60EB3BEA70}" destId="{ACF67C78-EFDD-4B9A-A774-F99A5144B22C}" srcOrd="0" destOrd="0" presId="urn:microsoft.com/office/officeart/2005/8/layout/default"/>
    <dgm:cxn modelId="{42607844-2166-480C-BAA5-7CB34BC27EBF}" type="presOf" srcId="{97FBCBF8-540A-4004-B55E-287A366C72E0}" destId="{3615FEEA-5CCC-4652-89C8-C499003D8C45}" srcOrd="0" destOrd="0" presId="urn:microsoft.com/office/officeart/2005/8/layout/default"/>
    <dgm:cxn modelId="{459B4945-4441-4F9C-A00D-660E5C796D61}" srcId="{1E143C3D-5DE6-4814-88CF-90E088AD2C9C}" destId="{0E616C11-1A88-47D5-BEFE-10385B55823C}" srcOrd="0" destOrd="0" parTransId="{676DA226-DC9D-4409-B896-32037EAD6860}" sibTransId="{C9BFBC93-408F-42C1-933A-1E6751E83273}"/>
    <dgm:cxn modelId="{C5B7E66D-C74C-42BE-93B2-68FF2F696B05}" type="presOf" srcId="{D1404DBB-6445-44CC-9B77-110E42DD0C62}" destId="{8B5B1111-C565-4039-ACEE-CBFABD441A7F}" srcOrd="0" destOrd="0" presId="urn:microsoft.com/office/officeart/2005/8/layout/default"/>
    <dgm:cxn modelId="{2BB55975-4A5B-4062-816E-AF6D092CF5B5}" srcId="{1E143C3D-5DE6-4814-88CF-90E088AD2C9C}" destId="{F38E75B8-6EF6-485C-B92B-168E05409596}" srcOrd="7" destOrd="0" parTransId="{41D046AF-AF7B-4522-BBC2-C02ED6AF0ACB}" sibTransId="{5CE8E13F-F0C0-4B56-884A-AC9C55E1C0D8}"/>
    <dgm:cxn modelId="{2B8A2381-241B-4E34-99F3-AF745FC761BD}" srcId="{1E143C3D-5DE6-4814-88CF-90E088AD2C9C}" destId="{BA284535-FFDA-4F7F-B0E4-1DFB4BBA3039}" srcOrd="5" destOrd="0" parTransId="{868FE53D-6F5F-4B35-816E-0204745889BB}" sibTransId="{CCDE8C96-A652-4985-B0F8-EF051B9C424D}"/>
    <dgm:cxn modelId="{CFA6BB81-D280-4C15-87C4-3523CF2BC7BC}" srcId="{1E143C3D-5DE6-4814-88CF-90E088AD2C9C}" destId="{D1404DBB-6445-44CC-9B77-110E42DD0C62}" srcOrd="6" destOrd="0" parTransId="{A129A305-0C77-4D0B-99A2-0CE2F808C925}" sibTransId="{034F8956-006B-4B5C-BFF7-5A9DDD0B41BF}"/>
    <dgm:cxn modelId="{88A0F599-D88C-4BDF-93C2-633A1D5636E8}" srcId="{1E143C3D-5DE6-4814-88CF-90E088AD2C9C}" destId="{EC8B5C26-B1C8-43AC-B067-E7A610F77143}" srcOrd="12" destOrd="0" parTransId="{804B2076-21E1-44E4-8718-19636AD8D5F4}" sibTransId="{3D3054DF-8A51-41B1-9D13-5AA261B0196A}"/>
    <dgm:cxn modelId="{D8E36ABD-67E9-4633-8BC0-E620ACBE93AF}" srcId="{1E143C3D-5DE6-4814-88CF-90E088AD2C9C}" destId="{2ABD8848-A1B5-4EA5-8ECA-0B23209734F4}" srcOrd="9" destOrd="0" parTransId="{1C0A4008-E15D-4216-A09E-A269036318C6}" sibTransId="{27C6479D-6A56-4E06-BD45-05668C4D3438}"/>
    <dgm:cxn modelId="{D191B4BE-FDE5-4889-A65C-3393AE2A3FB7}" srcId="{1E143C3D-5DE6-4814-88CF-90E088AD2C9C}" destId="{7D8A9355-CA83-431F-9E1E-1B60EB3BEA70}" srcOrd="1" destOrd="0" parTransId="{FBCCFAA9-D038-4445-AD2A-7E92FE8A0BED}" sibTransId="{6CDF8152-A7EF-4EF5-8ABD-5C9A5EF3FAE0}"/>
    <dgm:cxn modelId="{F8E7B0C1-135F-405E-9ED8-7B76A78E60C5}" srcId="{1E143C3D-5DE6-4814-88CF-90E088AD2C9C}" destId="{5C8716B4-4770-434F-8132-CC0D694007F7}" srcOrd="11" destOrd="0" parTransId="{C9AFB045-36F8-4975-BAEF-275A131C9E06}" sibTransId="{3977DBF9-2B1E-4DE1-BD60-24839D92BACE}"/>
    <dgm:cxn modelId="{B91C0BC3-03C4-49D3-AA2F-A4C16C12ABA4}" srcId="{1E143C3D-5DE6-4814-88CF-90E088AD2C9C}" destId="{A01D37A8-A914-44F5-B227-88BE9C16C0E8}" srcOrd="4" destOrd="0" parTransId="{30E07C99-D777-473C-9B53-563004995360}" sibTransId="{CA196239-59E2-4093-9E77-49B11E63435E}"/>
    <dgm:cxn modelId="{F996FFD8-9FF8-4353-A88E-059B5767A8F6}" type="presOf" srcId="{2ABD8848-A1B5-4EA5-8ECA-0B23209734F4}" destId="{AFAFDC70-0423-4566-AAC0-0FF82682F65B}" srcOrd="0" destOrd="0" presId="urn:microsoft.com/office/officeart/2005/8/layout/default"/>
    <dgm:cxn modelId="{47A89BEB-32D9-4919-B3A2-2DBE2A40D142}" type="presOf" srcId="{BA284535-FFDA-4F7F-B0E4-1DFB4BBA3039}" destId="{BCE2DBBA-95EE-46D8-880F-E1F8113755FB}" srcOrd="0" destOrd="0" presId="urn:microsoft.com/office/officeart/2005/8/layout/default"/>
    <dgm:cxn modelId="{F776EEF9-3847-40A7-9ADA-E54992A5FD5D}" type="presOf" srcId="{AD7A98D6-C9D0-43CE-8DEE-E0EE1AFB12D9}" destId="{1C74C09C-6B27-448E-BFC7-34508E48C52B}" srcOrd="0" destOrd="0" presId="urn:microsoft.com/office/officeart/2005/8/layout/default"/>
    <dgm:cxn modelId="{B1C605C4-E3C8-4D71-A561-823F5FFC02BB}" type="presParOf" srcId="{1EA79A07-8E59-4334-A162-C379639201F4}" destId="{2AF934E8-3433-4449-ADA3-28585F9DDDEC}" srcOrd="0" destOrd="0" presId="urn:microsoft.com/office/officeart/2005/8/layout/default"/>
    <dgm:cxn modelId="{88AA19F5-C69A-4976-80E2-6E4DFED26F99}" type="presParOf" srcId="{1EA79A07-8E59-4334-A162-C379639201F4}" destId="{C8433238-C570-43CA-A429-AC3AD6691A07}" srcOrd="1" destOrd="0" presId="urn:microsoft.com/office/officeart/2005/8/layout/default"/>
    <dgm:cxn modelId="{667C2A21-A720-4B5D-95FC-DC04F770DA19}" type="presParOf" srcId="{1EA79A07-8E59-4334-A162-C379639201F4}" destId="{ACF67C78-EFDD-4B9A-A774-F99A5144B22C}" srcOrd="2" destOrd="0" presId="urn:microsoft.com/office/officeart/2005/8/layout/default"/>
    <dgm:cxn modelId="{3EA2FDA9-8E23-49FE-A1EC-A65AC293BDFC}" type="presParOf" srcId="{1EA79A07-8E59-4334-A162-C379639201F4}" destId="{83D75C14-F2C9-4D7F-9283-D14BB4F88EFD}" srcOrd="3" destOrd="0" presId="urn:microsoft.com/office/officeart/2005/8/layout/default"/>
    <dgm:cxn modelId="{EEC30470-7207-4179-8E55-47AE1CCA148B}" type="presParOf" srcId="{1EA79A07-8E59-4334-A162-C379639201F4}" destId="{1C74C09C-6B27-448E-BFC7-34508E48C52B}" srcOrd="4" destOrd="0" presId="urn:microsoft.com/office/officeart/2005/8/layout/default"/>
    <dgm:cxn modelId="{45AD9CC5-5322-4FE8-9B3C-A10B74B2AF3D}" type="presParOf" srcId="{1EA79A07-8E59-4334-A162-C379639201F4}" destId="{839695F3-9A4A-44B0-85B1-6E834C3A0CF7}" srcOrd="5" destOrd="0" presId="urn:microsoft.com/office/officeart/2005/8/layout/default"/>
    <dgm:cxn modelId="{9A0534F3-E5E5-42FF-B40C-CE0D94E9BED6}" type="presParOf" srcId="{1EA79A07-8E59-4334-A162-C379639201F4}" destId="{2BDF8F62-69B7-4924-9485-48E177B00800}" srcOrd="6" destOrd="0" presId="urn:microsoft.com/office/officeart/2005/8/layout/default"/>
    <dgm:cxn modelId="{FA86B3D9-59C7-424A-8E64-04B0A3BEA738}" type="presParOf" srcId="{1EA79A07-8E59-4334-A162-C379639201F4}" destId="{35957FA4-60DE-43D1-8484-BB93763C2953}" srcOrd="7" destOrd="0" presId="urn:microsoft.com/office/officeart/2005/8/layout/default"/>
    <dgm:cxn modelId="{EB555C8D-415A-486C-9606-C1D05E5A0BBC}" type="presParOf" srcId="{1EA79A07-8E59-4334-A162-C379639201F4}" destId="{4991055C-F85B-41EE-A1F3-8439F343D910}" srcOrd="8" destOrd="0" presId="urn:microsoft.com/office/officeart/2005/8/layout/default"/>
    <dgm:cxn modelId="{205EA7D1-16B8-409E-B598-E8F5D16EB624}" type="presParOf" srcId="{1EA79A07-8E59-4334-A162-C379639201F4}" destId="{8E6BD822-96CC-4E33-A5D0-8AAB7CB6224C}" srcOrd="9" destOrd="0" presId="urn:microsoft.com/office/officeart/2005/8/layout/default"/>
    <dgm:cxn modelId="{36EAC947-7BD9-45A1-A63D-2CC36B715E35}" type="presParOf" srcId="{1EA79A07-8E59-4334-A162-C379639201F4}" destId="{BCE2DBBA-95EE-46D8-880F-E1F8113755FB}" srcOrd="10" destOrd="0" presId="urn:microsoft.com/office/officeart/2005/8/layout/default"/>
    <dgm:cxn modelId="{7A0C35C1-2762-47D4-893F-5BD19FD31A49}" type="presParOf" srcId="{1EA79A07-8E59-4334-A162-C379639201F4}" destId="{8E3E7D22-0E0C-4AAF-A168-1C2AA0E98757}" srcOrd="11" destOrd="0" presId="urn:microsoft.com/office/officeart/2005/8/layout/default"/>
    <dgm:cxn modelId="{D659AEB0-F0D2-49E9-B9A0-5E7119D54BC9}" type="presParOf" srcId="{1EA79A07-8E59-4334-A162-C379639201F4}" destId="{8B5B1111-C565-4039-ACEE-CBFABD441A7F}" srcOrd="12" destOrd="0" presId="urn:microsoft.com/office/officeart/2005/8/layout/default"/>
    <dgm:cxn modelId="{1B8D1C02-1CBE-47AF-A56D-A488768A8693}" type="presParOf" srcId="{1EA79A07-8E59-4334-A162-C379639201F4}" destId="{E97DA799-D883-497E-AEF4-4D97FABD779D}" srcOrd="13" destOrd="0" presId="urn:microsoft.com/office/officeart/2005/8/layout/default"/>
    <dgm:cxn modelId="{48A19357-7F15-4968-A9AE-08BF878E638F}" type="presParOf" srcId="{1EA79A07-8E59-4334-A162-C379639201F4}" destId="{DCEE9863-1282-4C8C-B0CC-2CC3971BEC9B}" srcOrd="14" destOrd="0" presId="urn:microsoft.com/office/officeart/2005/8/layout/default"/>
    <dgm:cxn modelId="{41783600-5331-4E6C-97EF-AD96A4A8F29C}" type="presParOf" srcId="{1EA79A07-8E59-4334-A162-C379639201F4}" destId="{6F8EA3A6-A9AC-4852-9C72-8B9E0CAF1CBA}" srcOrd="15" destOrd="0" presId="urn:microsoft.com/office/officeart/2005/8/layout/default"/>
    <dgm:cxn modelId="{017525C2-2931-4378-A99B-2E68E8D5CD33}" type="presParOf" srcId="{1EA79A07-8E59-4334-A162-C379639201F4}" destId="{37A8A51F-5110-49F8-A3CA-A3B98052511E}" srcOrd="16" destOrd="0" presId="urn:microsoft.com/office/officeart/2005/8/layout/default"/>
    <dgm:cxn modelId="{82A725E8-8CE3-4C74-ADCE-596E1C7F78D9}" type="presParOf" srcId="{1EA79A07-8E59-4334-A162-C379639201F4}" destId="{BD734F72-F7BC-457F-A2B4-88F9A36D3321}" srcOrd="17" destOrd="0" presId="urn:microsoft.com/office/officeart/2005/8/layout/default"/>
    <dgm:cxn modelId="{437C1C1D-F54A-4B2A-A576-D25C9ED2C767}" type="presParOf" srcId="{1EA79A07-8E59-4334-A162-C379639201F4}" destId="{AFAFDC70-0423-4566-AAC0-0FF82682F65B}" srcOrd="18" destOrd="0" presId="urn:microsoft.com/office/officeart/2005/8/layout/default"/>
    <dgm:cxn modelId="{0D86AEEB-65B4-4D7D-A5B3-4418561935B6}" type="presParOf" srcId="{1EA79A07-8E59-4334-A162-C379639201F4}" destId="{B9952F47-6A1D-4731-8913-64A887EC0D0E}" srcOrd="19" destOrd="0" presId="urn:microsoft.com/office/officeart/2005/8/layout/default"/>
    <dgm:cxn modelId="{B2460442-BAC2-43A1-BCE6-D44C3A0DD1D7}" type="presParOf" srcId="{1EA79A07-8E59-4334-A162-C379639201F4}" destId="{3615FEEA-5CCC-4652-89C8-C499003D8C45}" srcOrd="20" destOrd="0" presId="urn:microsoft.com/office/officeart/2005/8/layout/default"/>
    <dgm:cxn modelId="{7B01CE01-0A00-4B19-8DE6-46B5AE2FC332}" type="presParOf" srcId="{1EA79A07-8E59-4334-A162-C379639201F4}" destId="{B579A7AB-B16A-40E7-B1C8-C80EE305DCF9}" srcOrd="21" destOrd="0" presId="urn:microsoft.com/office/officeart/2005/8/layout/default"/>
    <dgm:cxn modelId="{3794565B-B804-4D66-B6D7-98F0ED56EC57}" type="presParOf" srcId="{1EA79A07-8E59-4334-A162-C379639201F4}" destId="{31C09B3F-776D-4CCA-B733-1FD6ECD44500}" srcOrd="22" destOrd="0" presId="urn:microsoft.com/office/officeart/2005/8/layout/default"/>
    <dgm:cxn modelId="{611163F0-93EF-4B30-966F-9D527D0AC831}" type="presParOf" srcId="{1EA79A07-8E59-4334-A162-C379639201F4}" destId="{FBE2F177-1F97-42D3-9804-A171D050054B}" srcOrd="23" destOrd="0" presId="urn:microsoft.com/office/officeart/2005/8/layout/default"/>
    <dgm:cxn modelId="{D4BE62F1-44F7-4CDF-A672-315B8B6F7A6D}" type="presParOf" srcId="{1EA79A07-8E59-4334-A162-C379639201F4}" destId="{C5FDCEA7-DCD5-453D-9059-ABD64BB3FAEF}" srcOrd="2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C75D5B2-AF4C-4273-AAB0-3E983804AC00}"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08F99719-D98B-4E84-9175-338A249442CC}">
      <dgm:prSet/>
      <dgm:spPr/>
      <dgm:t>
        <a:bodyPr/>
        <a:lstStyle/>
        <a:p>
          <a:r>
            <a:rPr lang="en-US" dirty="0"/>
            <a:t>Reflexivity</a:t>
          </a:r>
        </a:p>
      </dgm:t>
    </dgm:pt>
    <dgm:pt modelId="{7BAE3E22-125D-4777-B251-46B65EA2A0A8}" type="parTrans" cxnId="{6AD3BC06-AA3B-4A1E-B5B7-A2E958176443}">
      <dgm:prSet/>
      <dgm:spPr/>
      <dgm:t>
        <a:bodyPr/>
        <a:lstStyle/>
        <a:p>
          <a:endParaRPr lang="en-US"/>
        </a:p>
      </dgm:t>
    </dgm:pt>
    <dgm:pt modelId="{2B22C496-49DE-494F-81DA-922B91124617}" type="sibTrans" cxnId="{6AD3BC06-AA3B-4A1E-B5B7-A2E958176443}">
      <dgm:prSet/>
      <dgm:spPr/>
      <dgm:t>
        <a:bodyPr/>
        <a:lstStyle/>
        <a:p>
          <a:endParaRPr lang="en-US"/>
        </a:p>
      </dgm:t>
    </dgm:pt>
    <dgm:pt modelId="{92E90E60-33EE-4268-AD60-53D149483C92}">
      <dgm:prSet/>
      <dgm:spPr/>
      <dgm:t>
        <a:bodyPr/>
        <a:lstStyle/>
        <a:p>
          <a:r>
            <a:rPr lang="en-US" dirty="0"/>
            <a:t>Expert Supervision. </a:t>
          </a:r>
        </a:p>
      </dgm:t>
    </dgm:pt>
    <dgm:pt modelId="{BE4D7C47-A8EA-4550-8FA5-9C4CF52EAF42}" type="parTrans" cxnId="{05302A6B-6A58-4A36-AFF9-0AD96F0CF692}">
      <dgm:prSet/>
      <dgm:spPr/>
      <dgm:t>
        <a:bodyPr/>
        <a:lstStyle/>
        <a:p>
          <a:endParaRPr lang="en-US"/>
        </a:p>
      </dgm:t>
    </dgm:pt>
    <dgm:pt modelId="{90AC9EF2-1EB6-44D3-A0F6-5EE7A56F56B2}" type="sibTrans" cxnId="{05302A6B-6A58-4A36-AFF9-0AD96F0CF692}">
      <dgm:prSet/>
      <dgm:spPr/>
      <dgm:t>
        <a:bodyPr/>
        <a:lstStyle/>
        <a:p>
          <a:endParaRPr lang="en-US"/>
        </a:p>
      </dgm:t>
    </dgm:pt>
    <dgm:pt modelId="{C672A047-8188-4403-AED9-C17C05124357}">
      <dgm:prSet/>
      <dgm:spPr/>
      <dgm:t>
        <a:bodyPr/>
        <a:lstStyle/>
        <a:p>
          <a:r>
            <a:rPr lang="en-US" dirty="0"/>
            <a:t>Grounding my thinking in the literature</a:t>
          </a:r>
        </a:p>
      </dgm:t>
    </dgm:pt>
    <dgm:pt modelId="{5747265D-E61D-4E7B-8AB0-FFA0D142ECF3}" type="parTrans" cxnId="{D44D1C6A-FF6A-495B-A882-C8C2AC9D6FFD}">
      <dgm:prSet/>
      <dgm:spPr/>
      <dgm:t>
        <a:bodyPr/>
        <a:lstStyle/>
        <a:p>
          <a:endParaRPr lang="en-US"/>
        </a:p>
      </dgm:t>
    </dgm:pt>
    <dgm:pt modelId="{F9DAB920-49C6-4EC5-B3AF-42A53EC3AC9E}" type="sibTrans" cxnId="{D44D1C6A-FF6A-495B-A882-C8C2AC9D6FFD}">
      <dgm:prSet/>
      <dgm:spPr/>
      <dgm:t>
        <a:bodyPr/>
        <a:lstStyle/>
        <a:p>
          <a:endParaRPr lang="en-US"/>
        </a:p>
      </dgm:t>
    </dgm:pt>
    <dgm:pt modelId="{68B801CC-FAEA-4466-933D-FEEFD1EE8469}">
      <dgm:prSet/>
      <dgm:spPr/>
      <dgm:t>
        <a:bodyPr/>
        <a:lstStyle/>
        <a:p>
          <a:r>
            <a:rPr lang="en-US" dirty="0"/>
            <a:t>Ethics Committees</a:t>
          </a:r>
        </a:p>
      </dgm:t>
    </dgm:pt>
    <dgm:pt modelId="{623E0BFD-4D48-4D7B-990C-AA6A8B5340AC}" type="parTrans" cxnId="{29A42252-3FF4-4941-8BC3-B33B58000E53}">
      <dgm:prSet/>
      <dgm:spPr/>
      <dgm:t>
        <a:bodyPr/>
        <a:lstStyle/>
        <a:p>
          <a:endParaRPr lang="en-US"/>
        </a:p>
      </dgm:t>
    </dgm:pt>
    <dgm:pt modelId="{6EA727D8-2A7B-4C06-9E5A-42BDE3DAD9AD}" type="sibTrans" cxnId="{29A42252-3FF4-4941-8BC3-B33B58000E53}">
      <dgm:prSet/>
      <dgm:spPr/>
      <dgm:t>
        <a:bodyPr/>
        <a:lstStyle/>
        <a:p>
          <a:endParaRPr lang="en-US"/>
        </a:p>
      </dgm:t>
    </dgm:pt>
    <dgm:pt modelId="{66556D57-A7F0-4263-ADB2-CB935DA889AB}">
      <dgm:prSet custT="1"/>
      <dgm:spPr/>
      <dgm:t>
        <a:bodyPr/>
        <a:lstStyle/>
        <a:p>
          <a:r>
            <a:rPr lang="en-US" sz="2200" dirty="0"/>
            <a:t>Ethics are not something that are considered at the beginning stages but must be considered in three specific stages: </a:t>
          </a:r>
        </a:p>
        <a:p>
          <a:r>
            <a:rPr lang="en-US" sz="2200" dirty="0"/>
            <a:t>Study Design, Fieldwork, Analysis  (</a:t>
          </a:r>
          <a:r>
            <a:rPr lang="en-US" sz="1400" dirty="0"/>
            <a:t>Shaw &amp; Norton  2008)</a:t>
          </a:r>
          <a:r>
            <a:rPr lang="en-US" sz="2200" dirty="0"/>
            <a:t> </a:t>
          </a:r>
        </a:p>
      </dgm:t>
    </dgm:pt>
    <dgm:pt modelId="{D7E8743F-4C78-4F15-8970-70807BDBD594}" type="parTrans" cxnId="{B522CEC1-A3F2-451E-A751-684D6ABA5937}">
      <dgm:prSet/>
      <dgm:spPr/>
      <dgm:t>
        <a:bodyPr/>
        <a:lstStyle/>
        <a:p>
          <a:endParaRPr lang="en-US"/>
        </a:p>
      </dgm:t>
    </dgm:pt>
    <dgm:pt modelId="{A70A4A5D-A4B1-4621-977A-2EC7838427AF}" type="sibTrans" cxnId="{B522CEC1-A3F2-451E-A751-684D6ABA5937}">
      <dgm:prSet/>
      <dgm:spPr/>
      <dgm:t>
        <a:bodyPr/>
        <a:lstStyle/>
        <a:p>
          <a:endParaRPr lang="en-US"/>
        </a:p>
      </dgm:t>
    </dgm:pt>
    <dgm:pt modelId="{6C24B33D-C5B3-4E12-9947-338B86923115}" type="pres">
      <dgm:prSet presAssocID="{8C75D5B2-AF4C-4273-AAB0-3E983804AC00}" presName="linear" presStyleCnt="0">
        <dgm:presLayoutVars>
          <dgm:animLvl val="lvl"/>
          <dgm:resizeHandles val="exact"/>
        </dgm:presLayoutVars>
      </dgm:prSet>
      <dgm:spPr/>
    </dgm:pt>
    <dgm:pt modelId="{48C55302-67F0-40E7-9D55-76B980C98339}" type="pres">
      <dgm:prSet presAssocID="{08F99719-D98B-4E84-9175-338A249442CC}" presName="parentText" presStyleLbl="node1" presStyleIdx="0" presStyleCnt="5">
        <dgm:presLayoutVars>
          <dgm:chMax val="0"/>
          <dgm:bulletEnabled val="1"/>
        </dgm:presLayoutVars>
      </dgm:prSet>
      <dgm:spPr/>
    </dgm:pt>
    <dgm:pt modelId="{102288B0-C816-4407-BE7F-707F06909C77}" type="pres">
      <dgm:prSet presAssocID="{2B22C496-49DE-494F-81DA-922B91124617}" presName="spacer" presStyleCnt="0"/>
      <dgm:spPr/>
    </dgm:pt>
    <dgm:pt modelId="{748C5D08-1C37-4EAD-AB4E-2229CBA51335}" type="pres">
      <dgm:prSet presAssocID="{92E90E60-33EE-4268-AD60-53D149483C92}" presName="parentText" presStyleLbl="node1" presStyleIdx="1" presStyleCnt="5">
        <dgm:presLayoutVars>
          <dgm:chMax val="0"/>
          <dgm:bulletEnabled val="1"/>
        </dgm:presLayoutVars>
      </dgm:prSet>
      <dgm:spPr/>
    </dgm:pt>
    <dgm:pt modelId="{4578DB45-7CFA-41E3-86D9-39CB774643A0}" type="pres">
      <dgm:prSet presAssocID="{90AC9EF2-1EB6-44D3-A0F6-5EE7A56F56B2}" presName="spacer" presStyleCnt="0"/>
      <dgm:spPr/>
    </dgm:pt>
    <dgm:pt modelId="{72077D08-D0D8-44F7-A57F-25538F52352F}" type="pres">
      <dgm:prSet presAssocID="{C672A047-8188-4403-AED9-C17C05124357}" presName="parentText" presStyleLbl="node1" presStyleIdx="2" presStyleCnt="5">
        <dgm:presLayoutVars>
          <dgm:chMax val="0"/>
          <dgm:bulletEnabled val="1"/>
        </dgm:presLayoutVars>
      </dgm:prSet>
      <dgm:spPr/>
    </dgm:pt>
    <dgm:pt modelId="{3748C7BD-B911-4569-9BE9-E73BC995D2B6}" type="pres">
      <dgm:prSet presAssocID="{F9DAB920-49C6-4EC5-B3AF-42A53EC3AC9E}" presName="spacer" presStyleCnt="0"/>
      <dgm:spPr/>
    </dgm:pt>
    <dgm:pt modelId="{1963DBD8-9342-4A16-BA21-DB3C99440B65}" type="pres">
      <dgm:prSet presAssocID="{68B801CC-FAEA-4466-933D-FEEFD1EE8469}" presName="parentText" presStyleLbl="node1" presStyleIdx="3" presStyleCnt="5">
        <dgm:presLayoutVars>
          <dgm:chMax val="0"/>
          <dgm:bulletEnabled val="1"/>
        </dgm:presLayoutVars>
      </dgm:prSet>
      <dgm:spPr/>
    </dgm:pt>
    <dgm:pt modelId="{E547FCAD-F454-46D4-8A48-9D95FAB955A3}" type="pres">
      <dgm:prSet presAssocID="{6EA727D8-2A7B-4C06-9E5A-42BDE3DAD9AD}" presName="spacer" presStyleCnt="0"/>
      <dgm:spPr/>
    </dgm:pt>
    <dgm:pt modelId="{7CF6127F-5A5F-44F3-A69F-1C08145D079B}" type="pres">
      <dgm:prSet presAssocID="{66556D57-A7F0-4263-ADB2-CB935DA889AB}" presName="parentText" presStyleLbl="node1" presStyleIdx="4" presStyleCnt="5" custLinFactNeighborX="-405" custLinFactNeighborY="56696">
        <dgm:presLayoutVars>
          <dgm:chMax val="0"/>
          <dgm:bulletEnabled val="1"/>
        </dgm:presLayoutVars>
      </dgm:prSet>
      <dgm:spPr/>
    </dgm:pt>
  </dgm:ptLst>
  <dgm:cxnLst>
    <dgm:cxn modelId="{6AD3BC06-AA3B-4A1E-B5B7-A2E958176443}" srcId="{8C75D5B2-AF4C-4273-AAB0-3E983804AC00}" destId="{08F99719-D98B-4E84-9175-338A249442CC}" srcOrd="0" destOrd="0" parTransId="{7BAE3E22-125D-4777-B251-46B65EA2A0A8}" sibTransId="{2B22C496-49DE-494F-81DA-922B91124617}"/>
    <dgm:cxn modelId="{78AC1C1D-07ED-44DF-96E0-7BB0691A3F83}" type="presOf" srcId="{8C75D5B2-AF4C-4273-AAB0-3E983804AC00}" destId="{6C24B33D-C5B3-4E12-9947-338B86923115}" srcOrd="0" destOrd="0" presId="urn:microsoft.com/office/officeart/2005/8/layout/vList2"/>
    <dgm:cxn modelId="{D44D1C6A-FF6A-495B-A882-C8C2AC9D6FFD}" srcId="{8C75D5B2-AF4C-4273-AAB0-3E983804AC00}" destId="{C672A047-8188-4403-AED9-C17C05124357}" srcOrd="2" destOrd="0" parTransId="{5747265D-E61D-4E7B-8AB0-FFA0D142ECF3}" sibTransId="{F9DAB920-49C6-4EC5-B3AF-42A53EC3AC9E}"/>
    <dgm:cxn modelId="{05302A6B-6A58-4A36-AFF9-0AD96F0CF692}" srcId="{8C75D5B2-AF4C-4273-AAB0-3E983804AC00}" destId="{92E90E60-33EE-4268-AD60-53D149483C92}" srcOrd="1" destOrd="0" parTransId="{BE4D7C47-A8EA-4550-8FA5-9C4CF52EAF42}" sibTransId="{90AC9EF2-1EB6-44D3-A0F6-5EE7A56F56B2}"/>
    <dgm:cxn modelId="{C01E0071-603C-4DB4-A0B3-BE06B827EEAA}" type="presOf" srcId="{C672A047-8188-4403-AED9-C17C05124357}" destId="{72077D08-D0D8-44F7-A57F-25538F52352F}" srcOrd="0" destOrd="0" presId="urn:microsoft.com/office/officeart/2005/8/layout/vList2"/>
    <dgm:cxn modelId="{29A42252-3FF4-4941-8BC3-B33B58000E53}" srcId="{8C75D5B2-AF4C-4273-AAB0-3E983804AC00}" destId="{68B801CC-FAEA-4466-933D-FEEFD1EE8469}" srcOrd="3" destOrd="0" parTransId="{623E0BFD-4D48-4D7B-990C-AA6A8B5340AC}" sibTransId="{6EA727D8-2A7B-4C06-9E5A-42BDE3DAD9AD}"/>
    <dgm:cxn modelId="{9A609ABA-D65D-431C-8B60-287BED0E4CD3}" type="presOf" srcId="{92E90E60-33EE-4268-AD60-53D149483C92}" destId="{748C5D08-1C37-4EAD-AB4E-2229CBA51335}" srcOrd="0" destOrd="0" presId="urn:microsoft.com/office/officeart/2005/8/layout/vList2"/>
    <dgm:cxn modelId="{B522CEC1-A3F2-451E-A751-684D6ABA5937}" srcId="{8C75D5B2-AF4C-4273-AAB0-3E983804AC00}" destId="{66556D57-A7F0-4263-ADB2-CB935DA889AB}" srcOrd="4" destOrd="0" parTransId="{D7E8743F-4C78-4F15-8970-70807BDBD594}" sibTransId="{A70A4A5D-A4B1-4621-977A-2EC7838427AF}"/>
    <dgm:cxn modelId="{7272F6D3-D940-48BB-9929-DBC3E3B1605E}" type="presOf" srcId="{66556D57-A7F0-4263-ADB2-CB935DA889AB}" destId="{7CF6127F-5A5F-44F3-A69F-1C08145D079B}" srcOrd="0" destOrd="0" presId="urn:microsoft.com/office/officeart/2005/8/layout/vList2"/>
    <dgm:cxn modelId="{80F7B5DB-9D45-40C7-A74F-8FECC19E5C85}" type="presOf" srcId="{68B801CC-FAEA-4466-933D-FEEFD1EE8469}" destId="{1963DBD8-9342-4A16-BA21-DB3C99440B65}" srcOrd="0" destOrd="0" presId="urn:microsoft.com/office/officeart/2005/8/layout/vList2"/>
    <dgm:cxn modelId="{79A979F1-9064-4757-9614-83985E23DB69}" type="presOf" srcId="{08F99719-D98B-4E84-9175-338A249442CC}" destId="{48C55302-67F0-40E7-9D55-76B980C98339}" srcOrd="0" destOrd="0" presId="urn:microsoft.com/office/officeart/2005/8/layout/vList2"/>
    <dgm:cxn modelId="{321FD8B4-66B2-49B6-8F2D-058D864FD08D}" type="presParOf" srcId="{6C24B33D-C5B3-4E12-9947-338B86923115}" destId="{48C55302-67F0-40E7-9D55-76B980C98339}" srcOrd="0" destOrd="0" presId="urn:microsoft.com/office/officeart/2005/8/layout/vList2"/>
    <dgm:cxn modelId="{196F5B54-F0F5-49CF-8FBB-46DF6914B16C}" type="presParOf" srcId="{6C24B33D-C5B3-4E12-9947-338B86923115}" destId="{102288B0-C816-4407-BE7F-707F06909C77}" srcOrd="1" destOrd="0" presId="urn:microsoft.com/office/officeart/2005/8/layout/vList2"/>
    <dgm:cxn modelId="{9749E15C-ADE1-4CC7-B317-6EB32A16FEBA}" type="presParOf" srcId="{6C24B33D-C5B3-4E12-9947-338B86923115}" destId="{748C5D08-1C37-4EAD-AB4E-2229CBA51335}" srcOrd="2" destOrd="0" presId="urn:microsoft.com/office/officeart/2005/8/layout/vList2"/>
    <dgm:cxn modelId="{0AB18312-FA27-47C1-AB9F-0CC5A059B89D}" type="presParOf" srcId="{6C24B33D-C5B3-4E12-9947-338B86923115}" destId="{4578DB45-7CFA-41E3-86D9-39CB774643A0}" srcOrd="3" destOrd="0" presId="urn:microsoft.com/office/officeart/2005/8/layout/vList2"/>
    <dgm:cxn modelId="{94F73F97-1319-40CB-9486-49D8872BC2C8}" type="presParOf" srcId="{6C24B33D-C5B3-4E12-9947-338B86923115}" destId="{72077D08-D0D8-44F7-A57F-25538F52352F}" srcOrd="4" destOrd="0" presId="urn:microsoft.com/office/officeart/2005/8/layout/vList2"/>
    <dgm:cxn modelId="{1E56CC11-DC56-4572-8F47-CCEBC51949B9}" type="presParOf" srcId="{6C24B33D-C5B3-4E12-9947-338B86923115}" destId="{3748C7BD-B911-4569-9BE9-E73BC995D2B6}" srcOrd="5" destOrd="0" presId="urn:microsoft.com/office/officeart/2005/8/layout/vList2"/>
    <dgm:cxn modelId="{04DA0E43-38DB-4E58-A66B-5EA8539D41A7}" type="presParOf" srcId="{6C24B33D-C5B3-4E12-9947-338B86923115}" destId="{1963DBD8-9342-4A16-BA21-DB3C99440B65}" srcOrd="6" destOrd="0" presId="urn:microsoft.com/office/officeart/2005/8/layout/vList2"/>
    <dgm:cxn modelId="{97FEE0A1-29C0-4E9D-8436-C1C69EFDFCC9}" type="presParOf" srcId="{6C24B33D-C5B3-4E12-9947-338B86923115}" destId="{E547FCAD-F454-46D4-8A48-9D95FAB955A3}" srcOrd="7" destOrd="0" presId="urn:microsoft.com/office/officeart/2005/8/layout/vList2"/>
    <dgm:cxn modelId="{2A1C7185-A8C7-4A9F-9152-8F5FA234A9D2}" type="presParOf" srcId="{6C24B33D-C5B3-4E12-9947-338B86923115}" destId="{7CF6127F-5A5F-44F3-A69F-1C08145D079B}"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AF8E14-4321-4E3A-A81F-9026CD95E13C}">
      <dsp:nvSpPr>
        <dsp:cNvPr id="0" name=""/>
        <dsp:cNvSpPr/>
      </dsp:nvSpPr>
      <dsp:spPr>
        <a:xfrm>
          <a:off x="0" y="725940"/>
          <a:ext cx="6766559" cy="870480"/>
        </a:xfrm>
        <a:prstGeom prst="roundRect">
          <a:avLst/>
        </a:prstGeom>
        <a:no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endParaRPr lang="en-US" sz="1800" kern="1200" dirty="0">
            <a:solidFill>
              <a:schemeClr val="tx1"/>
            </a:solidFill>
          </a:endParaRPr>
        </a:p>
      </dsp:txBody>
      <dsp:txXfrm>
        <a:off x="42493" y="768433"/>
        <a:ext cx="6681573" cy="785494"/>
      </dsp:txXfrm>
    </dsp:sp>
    <dsp:sp modelId="{7709C656-4A51-4CA9-959F-CFA24B42B75C}">
      <dsp:nvSpPr>
        <dsp:cNvPr id="0" name=""/>
        <dsp:cNvSpPr/>
      </dsp:nvSpPr>
      <dsp:spPr>
        <a:xfrm>
          <a:off x="0" y="1665540"/>
          <a:ext cx="6766559" cy="870480"/>
        </a:xfrm>
        <a:prstGeom prst="roundRect">
          <a:avLst/>
        </a:prstGeom>
        <a:solidFill>
          <a:schemeClr val="accent2">
            <a:hueOff val="-330843"/>
            <a:satOff val="373"/>
            <a:lumOff val="88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a:t>Discuss the relationship between social work practice and research</a:t>
          </a:r>
          <a:endParaRPr lang="en-US" sz="2400" kern="1200"/>
        </a:p>
      </dsp:txBody>
      <dsp:txXfrm>
        <a:off x="42493" y="1708033"/>
        <a:ext cx="6681573" cy="785494"/>
      </dsp:txXfrm>
    </dsp:sp>
    <dsp:sp modelId="{5AEFC9E0-0F79-45E3-8C80-F6C58E2BBA90}">
      <dsp:nvSpPr>
        <dsp:cNvPr id="0" name=""/>
        <dsp:cNvSpPr/>
      </dsp:nvSpPr>
      <dsp:spPr>
        <a:xfrm>
          <a:off x="0" y="2605140"/>
          <a:ext cx="6766559" cy="870480"/>
        </a:xfrm>
        <a:prstGeom prst="roundRect">
          <a:avLst/>
        </a:prstGeom>
        <a:solidFill>
          <a:schemeClr val="accent2">
            <a:hueOff val="-661686"/>
            <a:satOff val="746"/>
            <a:lumOff val="176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Discuss ethical issues that arise when researching topic linked to own practice.</a:t>
          </a:r>
          <a:endParaRPr lang="en-US" sz="2400" kern="1200" dirty="0"/>
        </a:p>
      </dsp:txBody>
      <dsp:txXfrm>
        <a:off x="42493" y="2647633"/>
        <a:ext cx="6681573" cy="785494"/>
      </dsp:txXfrm>
    </dsp:sp>
    <dsp:sp modelId="{F7952E13-99A3-40E4-AA94-7CD6245A8292}">
      <dsp:nvSpPr>
        <dsp:cNvPr id="0" name=""/>
        <dsp:cNvSpPr/>
      </dsp:nvSpPr>
      <dsp:spPr>
        <a:xfrm>
          <a:off x="0" y="3544740"/>
          <a:ext cx="6766559" cy="870480"/>
        </a:xfrm>
        <a:prstGeom prst="roundRect">
          <a:avLst/>
        </a:prstGeom>
        <a:solidFill>
          <a:schemeClr val="accent2">
            <a:hueOff val="-992530"/>
            <a:satOff val="1119"/>
            <a:lumOff val="264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Outline my in-progress PhD, discuss the ethical issues that have arisen and how I am manging them to date</a:t>
          </a:r>
          <a:endParaRPr lang="en-US" sz="2400" kern="1200" dirty="0"/>
        </a:p>
      </dsp:txBody>
      <dsp:txXfrm>
        <a:off x="42493" y="3587233"/>
        <a:ext cx="6681573" cy="785494"/>
      </dsp:txXfrm>
    </dsp:sp>
    <dsp:sp modelId="{B5CABFD0-C483-453F-9AD9-5A6E128A69C6}">
      <dsp:nvSpPr>
        <dsp:cNvPr id="0" name=""/>
        <dsp:cNvSpPr/>
      </dsp:nvSpPr>
      <dsp:spPr>
        <a:xfrm>
          <a:off x="0" y="4484340"/>
          <a:ext cx="6766559" cy="870480"/>
        </a:xfrm>
        <a:prstGeom prst="round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Consider broader implications for social workers who want to carry out research within own practice area.</a:t>
          </a:r>
          <a:endParaRPr lang="en-US" sz="2400" kern="1200" dirty="0"/>
        </a:p>
      </dsp:txBody>
      <dsp:txXfrm>
        <a:off x="42493" y="4526833"/>
        <a:ext cx="6681573" cy="7854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9E2CAF-7688-4EF9-98DF-51C5910555DE}">
      <dsp:nvSpPr>
        <dsp:cNvPr id="0" name=""/>
        <dsp:cNvSpPr/>
      </dsp:nvSpPr>
      <dsp:spPr>
        <a:xfrm>
          <a:off x="0" y="50631"/>
          <a:ext cx="5641974" cy="1547142"/>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GB" sz="3100" i="1" kern="1200"/>
            <a:t>Action Based</a:t>
          </a:r>
          <a:endParaRPr lang="en-US" sz="3100" kern="1200"/>
        </a:p>
      </dsp:txBody>
      <dsp:txXfrm>
        <a:off x="75525" y="126156"/>
        <a:ext cx="5490924" cy="1396092"/>
      </dsp:txXfrm>
    </dsp:sp>
    <dsp:sp modelId="{A47C2C27-FD05-4F71-98E1-6D262106FC8F}">
      <dsp:nvSpPr>
        <dsp:cNvPr id="0" name=""/>
        <dsp:cNvSpPr/>
      </dsp:nvSpPr>
      <dsp:spPr>
        <a:xfrm>
          <a:off x="0" y="1687053"/>
          <a:ext cx="5641974" cy="1547142"/>
        </a:xfrm>
        <a:prstGeom prst="roundRect">
          <a:avLst/>
        </a:prstGeom>
        <a:solidFill>
          <a:schemeClr val="accent2">
            <a:hueOff val="-661686"/>
            <a:satOff val="746"/>
            <a:lumOff val="176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GB" sz="3100" i="1" kern="1200"/>
            <a:t>Unbreakable link between social work learning, practice and research</a:t>
          </a:r>
          <a:endParaRPr lang="en-US" sz="3100" kern="1200"/>
        </a:p>
      </dsp:txBody>
      <dsp:txXfrm>
        <a:off x="75525" y="1762578"/>
        <a:ext cx="5490924" cy="1396092"/>
      </dsp:txXfrm>
    </dsp:sp>
    <dsp:sp modelId="{326BB9E5-BCBC-4852-A8D0-A6BE6B8B3925}">
      <dsp:nvSpPr>
        <dsp:cNvPr id="0" name=""/>
        <dsp:cNvSpPr/>
      </dsp:nvSpPr>
      <dsp:spPr>
        <a:xfrm>
          <a:off x="0" y="3323476"/>
          <a:ext cx="5641974" cy="1547142"/>
        </a:xfrm>
        <a:prstGeom prst="round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GB" sz="3100" i="1" kern="1200"/>
            <a:t>Social Work Research is rooted in social work values (Smith, 2009)</a:t>
          </a:r>
          <a:endParaRPr lang="en-US" sz="3100" kern="1200"/>
        </a:p>
      </dsp:txBody>
      <dsp:txXfrm>
        <a:off x="75525" y="3399001"/>
        <a:ext cx="5490924" cy="13960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85E74E-A0D0-4574-AEEE-973CCEDFB982}">
      <dsp:nvSpPr>
        <dsp:cNvPr id="0" name=""/>
        <dsp:cNvSpPr/>
      </dsp:nvSpPr>
      <dsp:spPr>
        <a:xfrm>
          <a:off x="0" y="889253"/>
          <a:ext cx="7090610" cy="1671319"/>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94D364-855D-45D9-B999-B706BFC739A9}">
      <dsp:nvSpPr>
        <dsp:cNvPr id="0" name=""/>
        <dsp:cNvSpPr/>
      </dsp:nvSpPr>
      <dsp:spPr>
        <a:xfrm>
          <a:off x="505574" y="1281344"/>
          <a:ext cx="919225" cy="9192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F7BE3A1-96D8-4BE7-8A43-02B1FCB9B70A}">
      <dsp:nvSpPr>
        <dsp:cNvPr id="0" name=""/>
        <dsp:cNvSpPr/>
      </dsp:nvSpPr>
      <dsp:spPr>
        <a:xfrm>
          <a:off x="1930374" y="905298"/>
          <a:ext cx="5160235" cy="16713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6881" tIns="176881" rIns="176881" bIns="176881" numCol="1" spcCol="1270" anchor="ctr" anchorCtr="0">
          <a:noAutofit/>
        </a:bodyPr>
        <a:lstStyle/>
        <a:p>
          <a:pPr marL="0" lvl="0" indent="0" algn="l" defTabSz="933450">
            <a:lnSpc>
              <a:spcPct val="90000"/>
            </a:lnSpc>
            <a:spcBef>
              <a:spcPct val="0"/>
            </a:spcBef>
            <a:spcAft>
              <a:spcPct val="35000"/>
            </a:spcAft>
            <a:buNone/>
          </a:pPr>
          <a:r>
            <a:rPr lang="en-US" sz="2100" kern="1200"/>
            <a:t>Qualitative Study </a:t>
          </a:r>
        </a:p>
      </dsp:txBody>
      <dsp:txXfrm>
        <a:off x="1930374" y="905298"/>
        <a:ext cx="5160235" cy="1671319"/>
      </dsp:txXfrm>
    </dsp:sp>
    <dsp:sp modelId="{51103C75-F193-471F-BF96-5B558BFA8203}">
      <dsp:nvSpPr>
        <dsp:cNvPr id="0" name=""/>
        <dsp:cNvSpPr/>
      </dsp:nvSpPr>
      <dsp:spPr>
        <a:xfrm>
          <a:off x="0" y="2994447"/>
          <a:ext cx="7090610" cy="1671319"/>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2AD1FA3-BEBD-4968-B32E-9F64E817CB89}">
      <dsp:nvSpPr>
        <dsp:cNvPr id="0" name=""/>
        <dsp:cNvSpPr/>
      </dsp:nvSpPr>
      <dsp:spPr>
        <a:xfrm>
          <a:off x="505574" y="3370494"/>
          <a:ext cx="919225" cy="919225"/>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5938C7B-1AD7-4E8F-BCE8-0F96624330F7}">
      <dsp:nvSpPr>
        <dsp:cNvPr id="0" name=""/>
        <dsp:cNvSpPr/>
      </dsp:nvSpPr>
      <dsp:spPr>
        <a:xfrm>
          <a:off x="1930374" y="2994447"/>
          <a:ext cx="5160235" cy="16713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6881" tIns="176881" rIns="176881" bIns="176881" numCol="1" spcCol="1270" anchor="ctr" anchorCtr="0">
          <a:noAutofit/>
        </a:bodyPr>
        <a:lstStyle/>
        <a:p>
          <a:pPr marL="0" lvl="0" indent="0" algn="l" defTabSz="933450">
            <a:lnSpc>
              <a:spcPct val="90000"/>
            </a:lnSpc>
            <a:spcBef>
              <a:spcPct val="0"/>
            </a:spcBef>
            <a:spcAft>
              <a:spcPct val="35000"/>
            </a:spcAft>
            <a:buNone/>
          </a:pPr>
          <a:r>
            <a:rPr lang="en-US" sz="2100" kern="1200"/>
            <a:t>Semi Structured interviews with 20-25 young adults aged 20-25 years old who were adopted when they were aged 16 or 17 years old by their long-term foster carers. </a:t>
          </a:r>
        </a:p>
      </dsp:txBody>
      <dsp:txXfrm>
        <a:off x="1930374" y="2994447"/>
        <a:ext cx="5160235" cy="167131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E74F4A-FB32-4227-9067-DC63C9B8A9CB}">
      <dsp:nvSpPr>
        <dsp:cNvPr id="0" name=""/>
        <dsp:cNvSpPr/>
      </dsp:nvSpPr>
      <dsp:spPr>
        <a:xfrm>
          <a:off x="0" y="1007935"/>
          <a:ext cx="7303349" cy="1860804"/>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F561597-42C8-4B86-97EF-90A7167E55BB}">
      <dsp:nvSpPr>
        <dsp:cNvPr id="0" name=""/>
        <dsp:cNvSpPr/>
      </dsp:nvSpPr>
      <dsp:spPr>
        <a:xfrm>
          <a:off x="562893" y="1426616"/>
          <a:ext cx="1023442" cy="102344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0E175AA-F2E3-495F-A1FE-AD75C510C85E}">
      <dsp:nvSpPr>
        <dsp:cNvPr id="0" name=""/>
        <dsp:cNvSpPr/>
      </dsp:nvSpPr>
      <dsp:spPr>
        <a:xfrm>
          <a:off x="2149228" y="1007935"/>
          <a:ext cx="5154120" cy="18608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6935" tIns="196935" rIns="196935" bIns="196935" numCol="1" spcCol="1270" anchor="ctr" anchorCtr="0">
          <a:noAutofit/>
        </a:bodyPr>
        <a:lstStyle/>
        <a:p>
          <a:pPr marL="0" lvl="0" indent="0" algn="l" defTabSz="977900">
            <a:lnSpc>
              <a:spcPct val="90000"/>
            </a:lnSpc>
            <a:spcBef>
              <a:spcPct val="0"/>
            </a:spcBef>
            <a:spcAft>
              <a:spcPct val="35000"/>
            </a:spcAft>
            <a:buNone/>
          </a:pPr>
          <a:r>
            <a:rPr lang="en-US" sz="2200" b="1" i="1" kern="1200"/>
            <a:t>Practice: </a:t>
          </a:r>
          <a:r>
            <a:rPr lang="en-US" sz="2200" kern="1200"/>
            <a:t>Helping practitioners better understand the role of adoption in the lives of young people growing up in long-term foster care.</a:t>
          </a:r>
        </a:p>
      </dsp:txBody>
      <dsp:txXfrm>
        <a:off x="2149228" y="1007935"/>
        <a:ext cx="5154120" cy="1860804"/>
      </dsp:txXfrm>
    </dsp:sp>
    <dsp:sp modelId="{87B4DA26-E1E0-45BE-9EE1-7D6C7E6434AB}">
      <dsp:nvSpPr>
        <dsp:cNvPr id="0" name=""/>
        <dsp:cNvSpPr/>
      </dsp:nvSpPr>
      <dsp:spPr>
        <a:xfrm>
          <a:off x="0" y="3333940"/>
          <a:ext cx="7303349" cy="1860804"/>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21E0E9F-445A-40D7-8B04-11AAFAA6E69A}">
      <dsp:nvSpPr>
        <dsp:cNvPr id="0" name=""/>
        <dsp:cNvSpPr/>
      </dsp:nvSpPr>
      <dsp:spPr>
        <a:xfrm>
          <a:off x="562893" y="3752621"/>
          <a:ext cx="1023442" cy="102344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B86A3A4-11B0-4DBF-9082-FBFE687F98C3}">
      <dsp:nvSpPr>
        <dsp:cNvPr id="0" name=""/>
        <dsp:cNvSpPr/>
      </dsp:nvSpPr>
      <dsp:spPr>
        <a:xfrm>
          <a:off x="2149228" y="3333940"/>
          <a:ext cx="5154120" cy="18608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6935" tIns="196935" rIns="196935" bIns="196935" numCol="1" spcCol="1270" anchor="ctr" anchorCtr="0">
          <a:noAutofit/>
        </a:bodyPr>
        <a:lstStyle/>
        <a:p>
          <a:pPr marL="0" lvl="0" indent="0" algn="l" defTabSz="977900">
            <a:lnSpc>
              <a:spcPct val="90000"/>
            </a:lnSpc>
            <a:spcBef>
              <a:spcPct val="0"/>
            </a:spcBef>
            <a:spcAft>
              <a:spcPct val="35000"/>
            </a:spcAft>
            <a:buNone/>
          </a:pPr>
          <a:r>
            <a:rPr lang="en-US" sz="2200" b="1" i="1" kern="1200"/>
            <a:t>Research</a:t>
          </a:r>
          <a:r>
            <a:rPr lang="en-US" sz="2200" kern="1200"/>
            <a:t>: Adding to academic understanding of the potential that being adopted carries a deeper intangible meaning that goes beyond the provision of legal stability and security.</a:t>
          </a:r>
        </a:p>
      </dsp:txBody>
      <dsp:txXfrm>
        <a:off x="2149228" y="3333940"/>
        <a:ext cx="5154120" cy="186080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F934E8-3433-4449-ADA3-28585F9DDDEC}">
      <dsp:nvSpPr>
        <dsp:cNvPr id="0" name=""/>
        <dsp:cNvSpPr/>
      </dsp:nvSpPr>
      <dsp:spPr>
        <a:xfrm>
          <a:off x="582850" y="4009"/>
          <a:ext cx="2014700" cy="1208820"/>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Am I too close to the practice?</a:t>
          </a:r>
          <a:endParaRPr lang="en-US" sz="1600" kern="1200" dirty="0"/>
        </a:p>
      </dsp:txBody>
      <dsp:txXfrm>
        <a:off x="582850" y="4009"/>
        <a:ext cx="2014700" cy="1208820"/>
      </dsp:txXfrm>
    </dsp:sp>
    <dsp:sp modelId="{ACF67C78-EFDD-4B9A-A774-F99A5144B22C}">
      <dsp:nvSpPr>
        <dsp:cNvPr id="0" name=""/>
        <dsp:cNvSpPr/>
      </dsp:nvSpPr>
      <dsp:spPr>
        <a:xfrm>
          <a:off x="2799021" y="67145"/>
          <a:ext cx="2014700" cy="1082546"/>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How will potential participants react to me being a social worker in the area?</a:t>
          </a:r>
        </a:p>
      </dsp:txBody>
      <dsp:txXfrm>
        <a:off x="2799021" y="67145"/>
        <a:ext cx="2014700" cy="1082546"/>
      </dsp:txXfrm>
    </dsp:sp>
    <dsp:sp modelId="{1C74C09C-6B27-448E-BFC7-34508E48C52B}">
      <dsp:nvSpPr>
        <dsp:cNvPr id="0" name=""/>
        <dsp:cNvSpPr/>
      </dsp:nvSpPr>
      <dsp:spPr>
        <a:xfrm>
          <a:off x="5015191" y="4009"/>
          <a:ext cx="2014700" cy="1208820"/>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Should I interview people  I have worked with in the past?</a:t>
          </a:r>
          <a:endParaRPr lang="en-US" sz="1600" kern="1200" dirty="0"/>
        </a:p>
      </dsp:txBody>
      <dsp:txXfrm>
        <a:off x="5015191" y="4009"/>
        <a:ext cx="2014700" cy="1208820"/>
      </dsp:txXfrm>
    </dsp:sp>
    <dsp:sp modelId="{2BDF8F62-69B7-4924-9485-48E177B00800}">
      <dsp:nvSpPr>
        <dsp:cNvPr id="0" name=""/>
        <dsp:cNvSpPr/>
      </dsp:nvSpPr>
      <dsp:spPr>
        <a:xfrm>
          <a:off x="582850" y="1414299"/>
          <a:ext cx="2014700" cy="1208820"/>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Statistics Suggest a disproportionate young people in care have additional learning needs.</a:t>
          </a:r>
        </a:p>
      </dsp:txBody>
      <dsp:txXfrm>
        <a:off x="582850" y="1414299"/>
        <a:ext cx="2014700" cy="1208820"/>
      </dsp:txXfrm>
    </dsp:sp>
    <dsp:sp modelId="{4991055C-F85B-41EE-A1F3-8439F343D910}">
      <dsp:nvSpPr>
        <dsp:cNvPr id="0" name=""/>
        <dsp:cNvSpPr/>
      </dsp:nvSpPr>
      <dsp:spPr>
        <a:xfrm>
          <a:off x="2799021" y="1414299"/>
          <a:ext cx="2014700" cy="1208820"/>
        </a:xfrm>
        <a:prstGeom prst="rect">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Accessibility of my Participant Information Sheet while containing all the required information</a:t>
          </a:r>
          <a:endParaRPr lang="en-US" sz="1600" kern="1200" dirty="0"/>
        </a:p>
      </dsp:txBody>
      <dsp:txXfrm>
        <a:off x="2799021" y="1414299"/>
        <a:ext cx="2014700" cy="1208820"/>
      </dsp:txXfrm>
    </dsp:sp>
    <dsp:sp modelId="{BCE2DBBA-95EE-46D8-880F-E1F8113755FB}">
      <dsp:nvSpPr>
        <dsp:cNvPr id="0" name=""/>
        <dsp:cNvSpPr/>
      </dsp:nvSpPr>
      <dsp:spPr>
        <a:xfrm>
          <a:off x="5015191" y="1414299"/>
          <a:ext cx="2014700" cy="1208820"/>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Ethics Committees</a:t>
          </a:r>
        </a:p>
      </dsp:txBody>
      <dsp:txXfrm>
        <a:off x="5015191" y="1414299"/>
        <a:ext cx="2014700" cy="1208820"/>
      </dsp:txXfrm>
    </dsp:sp>
    <dsp:sp modelId="{8B5B1111-C565-4039-ACEE-CBFABD441A7F}">
      <dsp:nvSpPr>
        <dsp:cNvPr id="0" name=""/>
        <dsp:cNvSpPr/>
      </dsp:nvSpPr>
      <dsp:spPr>
        <a:xfrm>
          <a:off x="648147" y="2767110"/>
          <a:ext cx="2014700" cy="1208820"/>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Don’t want participants to think I have a greater influence than I do just because I work in the area.</a:t>
          </a:r>
          <a:endParaRPr lang="en-US" sz="1600" kern="1200" dirty="0"/>
        </a:p>
      </dsp:txBody>
      <dsp:txXfrm>
        <a:off x="648147" y="2767110"/>
        <a:ext cx="2014700" cy="1208820"/>
      </dsp:txXfrm>
    </dsp:sp>
    <dsp:sp modelId="{DCEE9863-1282-4C8C-B0CC-2CC3971BEC9B}">
      <dsp:nvSpPr>
        <dsp:cNvPr id="0" name=""/>
        <dsp:cNvSpPr/>
      </dsp:nvSpPr>
      <dsp:spPr>
        <a:xfrm>
          <a:off x="2799021" y="2824589"/>
          <a:ext cx="2014700" cy="1208820"/>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a:t>Potential participants might have had a bad experience of tusla service </a:t>
          </a:r>
          <a:endParaRPr lang="en-US" sz="1600" kern="1200"/>
        </a:p>
      </dsp:txBody>
      <dsp:txXfrm>
        <a:off x="2799021" y="2824589"/>
        <a:ext cx="2014700" cy="1208820"/>
      </dsp:txXfrm>
    </dsp:sp>
    <dsp:sp modelId="{37A8A51F-5110-49F8-A3CA-A3B98052511E}">
      <dsp:nvSpPr>
        <dsp:cNvPr id="0" name=""/>
        <dsp:cNvSpPr/>
      </dsp:nvSpPr>
      <dsp:spPr>
        <a:xfrm>
          <a:off x="5015191" y="2824589"/>
          <a:ext cx="2014700" cy="1208820"/>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Protecting Anonymity of participants</a:t>
          </a:r>
          <a:endParaRPr lang="en-US" sz="1600" kern="1200" dirty="0"/>
        </a:p>
      </dsp:txBody>
      <dsp:txXfrm>
        <a:off x="5015191" y="2824589"/>
        <a:ext cx="2014700" cy="1208820"/>
      </dsp:txXfrm>
    </dsp:sp>
    <dsp:sp modelId="{AFAFDC70-0423-4566-AAC0-0FF82682F65B}">
      <dsp:nvSpPr>
        <dsp:cNvPr id="0" name=""/>
        <dsp:cNvSpPr/>
      </dsp:nvSpPr>
      <dsp:spPr>
        <a:xfrm>
          <a:off x="582850" y="4234880"/>
          <a:ext cx="2014700" cy="1208820"/>
        </a:xfrm>
        <a:prstGeom prst="rect">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E" sz="1600" kern="1200" dirty="0"/>
            <a:t>Don’t want participants to think I have a greater influence than I do just because I work in the area.</a:t>
          </a:r>
          <a:endParaRPr lang="en-GB" sz="1600" kern="1200" dirty="0"/>
        </a:p>
      </dsp:txBody>
      <dsp:txXfrm>
        <a:off x="582850" y="4234880"/>
        <a:ext cx="2014700" cy="1208820"/>
      </dsp:txXfrm>
    </dsp:sp>
    <dsp:sp modelId="{3615FEEA-5CCC-4652-89C8-C499003D8C45}">
      <dsp:nvSpPr>
        <dsp:cNvPr id="0" name=""/>
        <dsp:cNvSpPr/>
      </dsp:nvSpPr>
      <dsp:spPr>
        <a:xfrm>
          <a:off x="2813285" y="4234880"/>
          <a:ext cx="2014700" cy="1208820"/>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Very few adoptions from care</a:t>
          </a:r>
        </a:p>
      </dsp:txBody>
      <dsp:txXfrm>
        <a:off x="2813285" y="4234880"/>
        <a:ext cx="2014700" cy="1208820"/>
      </dsp:txXfrm>
    </dsp:sp>
    <dsp:sp modelId="{31C09B3F-776D-4CCA-B733-1FD6ECD44500}">
      <dsp:nvSpPr>
        <dsp:cNvPr id="0" name=""/>
        <dsp:cNvSpPr/>
      </dsp:nvSpPr>
      <dsp:spPr>
        <a:xfrm>
          <a:off x="5015191" y="4234880"/>
          <a:ext cx="2014700" cy="1208820"/>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a:t>Informed Consent</a:t>
          </a:r>
        </a:p>
      </dsp:txBody>
      <dsp:txXfrm>
        <a:off x="5015191" y="4234880"/>
        <a:ext cx="2014700" cy="1208820"/>
      </dsp:txXfrm>
    </dsp:sp>
    <dsp:sp modelId="{C5FDCEA7-DCD5-453D-9059-ABD64BB3FAEF}">
      <dsp:nvSpPr>
        <dsp:cNvPr id="0" name=""/>
        <dsp:cNvSpPr/>
      </dsp:nvSpPr>
      <dsp:spPr>
        <a:xfrm>
          <a:off x="592843" y="5610126"/>
          <a:ext cx="2014700" cy="1208820"/>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endParaRPr lang="en-GB" sz="1600" kern="1200"/>
        </a:p>
      </dsp:txBody>
      <dsp:txXfrm>
        <a:off x="592843" y="5610126"/>
        <a:ext cx="2014700" cy="120882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C55302-67F0-40E7-9D55-76B980C98339}">
      <dsp:nvSpPr>
        <dsp:cNvPr id="0" name=""/>
        <dsp:cNvSpPr/>
      </dsp:nvSpPr>
      <dsp:spPr>
        <a:xfrm>
          <a:off x="0" y="5280"/>
          <a:ext cx="7123692" cy="1236287"/>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t>Reflexivity</a:t>
          </a:r>
        </a:p>
      </dsp:txBody>
      <dsp:txXfrm>
        <a:off x="60351" y="65631"/>
        <a:ext cx="7002990" cy="1115585"/>
      </dsp:txXfrm>
    </dsp:sp>
    <dsp:sp modelId="{748C5D08-1C37-4EAD-AB4E-2229CBA51335}">
      <dsp:nvSpPr>
        <dsp:cNvPr id="0" name=""/>
        <dsp:cNvSpPr/>
      </dsp:nvSpPr>
      <dsp:spPr>
        <a:xfrm>
          <a:off x="0" y="1339488"/>
          <a:ext cx="7123692" cy="1236287"/>
        </a:xfrm>
        <a:prstGeom prst="roundRect">
          <a:avLst/>
        </a:prstGeom>
        <a:solidFill>
          <a:schemeClr val="accent2">
            <a:hueOff val="-330843"/>
            <a:satOff val="373"/>
            <a:lumOff val="88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t>Expert Supervision. </a:t>
          </a:r>
        </a:p>
      </dsp:txBody>
      <dsp:txXfrm>
        <a:off x="60351" y="1399839"/>
        <a:ext cx="7002990" cy="1115585"/>
      </dsp:txXfrm>
    </dsp:sp>
    <dsp:sp modelId="{72077D08-D0D8-44F7-A57F-25538F52352F}">
      <dsp:nvSpPr>
        <dsp:cNvPr id="0" name=""/>
        <dsp:cNvSpPr/>
      </dsp:nvSpPr>
      <dsp:spPr>
        <a:xfrm>
          <a:off x="0" y="2673696"/>
          <a:ext cx="7123692" cy="1236287"/>
        </a:xfrm>
        <a:prstGeom prst="roundRect">
          <a:avLst/>
        </a:prstGeom>
        <a:solidFill>
          <a:schemeClr val="accent2">
            <a:hueOff val="-661686"/>
            <a:satOff val="746"/>
            <a:lumOff val="176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t>Grounding my thinking in the literature</a:t>
          </a:r>
        </a:p>
      </dsp:txBody>
      <dsp:txXfrm>
        <a:off x="60351" y="2734047"/>
        <a:ext cx="7002990" cy="1115585"/>
      </dsp:txXfrm>
    </dsp:sp>
    <dsp:sp modelId="{1963DBD8-9342-4A16-BA21-DB3C99440B65}">
      <dsp:nvSpPr>
        <dsp:cNvPr id="0" name=""/>
        <dsp:cNvSpPr/>
      </dsp:nvSpPr>
      <dsp:spPr>
        <a:xfrm>
          <a:off x="0" y="4007903"/>
          <a:ext cx="7123692" cy="1236287"/>
        </a:xfrm>
        <a:prstGeom prst="roundRect">
          <a:avLst/>
        </a:prstGeom>
        <a:solidFill>
          <a:schemeClr val="accent2">
            <a:hueOff val="-992530"/>
            <a:satOff val="1119"/>
            <a:lumOff val="264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t>Ethics Committees</a:t>
          </a:r>
        </a:p>
      </dsp:txBody>
      <dsp:txXfrm>
        <a:off x="60351" y="4068254"/>
        <a:ext cx="7002990" cy="1115585"/>
      </dsp:txXfrm>
    </dsp:sp>
    <dsp:sp modelId="{7CF6127F-5A5F-44F3-A69F-1C08145D079B}">
      <dsp:nvSpPr>
        <dsp:cNvPr id="0" name=""/>
        <dsp:cNvSpPr/>
      </dsp:nvSpPr>
      <dsp:spPr>
        <a:xfrm>
          <a:off x="0" y="5347392"/>
          <a:ext cx="7123692" cy="1236287"/>
        </a:xfrm>
        <a:prstGeom prst="round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Ethics are not something that are considered at the beginning stages but must be considered in three specific stages: </a:t>
          </a:r>
        </a:p>
        <a:p>
          <a:pPr marL="0" lvl="0" indent="0" algn="l" defTabSz="977900">
            <a:lnSpc>
              <a:spcPct val="90000"/>
            </a:lnSpc>
            <a:spcBef>
              <a:spcPct val="0"/>
            </a:spcBef>
            <a:spcAft>
              <a:spcPct val="35000"/>
            </a:spcAft>
            <a:buNone/>
          </a:pPr>
          <a:r>
            <a:rPr lang="en-US" sz="2200" kern="1200" dirty="0"/>
            <a:t>Study Design, Fieldwork, Analysis  (</a:t>
          </a:r>
          <a:r>
            <a:rPr lang="en-US" sz="1400" kern="1200" dirty="0"/>
            <a:t>Shaw &amp; Norton  2008)</a:t>
          </a:r>
          <a:r>
            <a:rPr lang="en-US" sz="2200" kern="1200" dirty="0"/>
            <a:t> </a:t>
          </a:r>
        </a:p>
      </dsp:txBody>
      <dsp:txXfrm>
        <a:off x="60351" y="5407743"/>
        <a:ext cx="7002990" cy="111558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E107E2-FD75-4E27-A02A-53366A044FD8}" type="datetimeFigureOut">
              <a:rPr lang="en-GB" smtClean="0"/>
              <a:t>11/06/2019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11B878-5D5A-472A-913A-3DC98759CD5A}" type="slidenum">
              <a:rPr lang="en-GB" smtClean="0"/>
              <a:t>‹#›</a:t>
            </a:fld>
            <a:endParaRPr lang="en-GB"/>
          </a:p>
        </p:txBody>
      </p:sp>
    </p:spTree>
    <p:extLst>
      <p:ext uri="{BB962C8B-B14F-4D97-AF65-F5344CB8AC3E}">
        <p14:creationId xmlns:p14="http://schemas.microsoft.com/office/powerpoint/2010/main" val="3576078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Typo: “Masters”, add fostering link worker, special interest in adoption from foster care.</a:t>
            </a:r>
          </a:p>
          <a:p>
            <a:r>
              <a:rPr lang="en-GB" dirty="0"/>
              <a:t>First I would  like to introduce myself …..my biography has implications for how I conduct myself as a researcher and the topics I research.</a:t>
            </a:r>
          </a:p>
        </p:txBody>
      </p:sp>
      <p:sp>
        <p:nvSpPr>
          <p:cNvPr id="4" name="Slide Number Placeholder 3"/>
          <p:cNvSpPr>
            <a:spLocks noGrp="1"/>
          </p:cNvSpPr>
          <p:nvPr>
            <p:ph type="sldNum" sz="quarter" idx="5"/>
          </p:nvPr>
        </p:nvSpPr>
        <p:spPr/>
        <p:txBody>
          <a:bodyPr/>
          <a:lstStyle/>
          <a:p>
            <a:fld id="{1D11B878-5D5A-472A-913A-3DC98759CD5A}" type="slidenum">
              <a:rPr lang="en-GB" smtClean="0"/>
              <a:t>3</a:t>
            </a:fld>
            <a:endParaRPr lang="en-GB"/>
          </a:p>
        </p:txBody>
      </p:sp>
    </p:spTree>
    <p:extLst>
      <p:ext uri="{BB962C8B-B14F-4D97-AF65-F5344CB8AC3E}">
        <p14:creationId xmlns:p14="http://schemas.microsoft.com/office/powerpoint/2010/main" val="24739974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CORU have developed a code of professional conduct and ethics by which registered social workers must abide. Includes that statements that social workers must “undertake research in an ethical manner” “avoid conflicts of interest” “demonstrate ethical awareness”. </a:t>
            </a:r>
          </a:p>
        </p:txBody>
      </p:sp>
      <p:sp>
        <p:nvSpPr>
          <p:cNvPr id="4" name="Slide Number Placeholder 3"/>
          <p:cNvSpPr>
            <a:spLocks noGrp="1"/>
          </p:cNvSpPr>
          <p:nvPr>
            <p:ph type="sldNum" sz="quarter" idx="5"/>
          </p:nvPr>
        </p:nvSpPr>
        <p:spPr/>
        <p:txBody>
          <a:bodyPr/>
          <a:lstStyle/>
          <a:p>
            <a:fld id="{1D11B878-5D5A-472A-913A-3DC98759CD5A}" type="slidenum">
              <a:rPr lang="en-GB" smtClean="0"/>
              <a:t>4</a:t>
            </a:fld>
            <a:endParaRPr lang="en-GB"/>
          </a:p>
        </p:txBody>
      </p:sp>
    </p:spTree>
    <p:extLst>
      <p:ext uri="{BB962C8B-B14F-4D97-AF65-F5344CB8AC3E}">
        <p14:creationId xmlns:p14="http://schemas.microsoft.com/office/powerpoint/2010/main" val="40378204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CORU have developed a code of professional conduct and ethics by which registered social workers must abide. Includes that statements that social workers must “undertake research in an ethical manner” “avoid conflicts of interest” “demonstrate ethical awareness”. </a:t>
            </a:r>
          </a:p>
        </p:txBody>
      </p:sp>
      <p:sp>
        <p:nvSpPr>
          <p:cNvPr id="4" name="Slide Number Placeholder 3"/>
          <p:cNvSpPr>
            <a:spLocks noGrp="1"/>
          </p:cNvSpPr>
          <p:nvPr>
            <p:ph type="sldNum" sz="quarter" idx="5"/>
          </p:nvPr>
        </p:nvSpPr>
        <p:spPr/>
        <p:txBody>
          <a:bodyPr/>
          <a:lstStyle/>
          <a:p>
            <a:fld id="{1D11B878-5D5A-472A-913A-3DC98759CD5A}" type="slidenum">
              <a:rPr lang="en-GB" smtClean="0"/>
              <a:t>5</a:t>
            </a:fld>
            <a:endParaRPr lang="en-GB"/>
          </a:p>
        </p:txBody>
      </p:sp>
    </p:spTree>
    <p:extLst>
      <p:ext uri="{BB962C8B-B14F-4D97-AF65-F5344CB8AC3E}">
        <p14:creationId xmlns:p14="http://schemas.microsoft.com/office/powerpoint/2010/main" val="3501602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CORU then identifies 9 subheadings for undertaking research in an ethical manner and interestingly it also says that social workers should engage in research and participate in research. </a:t>
            </a:r>
          </a:p>
        </p:txBody>
      </p:sp>
      <p:sp>
        <p:nvSpPr>
          <p:cNvPr id="4" name="Slide Number Placeholder 3"/>
          <p:cNvSpPr>
            <a:spLocks noGrp="1"/>
          </p:cNvSpPr>
          <p:nvPr>
            <p:ph type="sldNum" sz="quarter" idx="5"/>
          </p:nvPr>
        </p:nvSpPr>
        <p:spPr/>
        <p:txBody>
          <a:bodyPr/>
          <a:lstStyle/>
          <a:p>
            <a:fld id="{1D11B878-5D5A-472A-913A-3DC98759CD5A}" type="slidenum">
              <a:rPr lang="en-GB" smtClean="0"/>
              <a:t>6</a:t>
            </a:fld>
            <a:endParaRPr lang="en-GB"/>
          </a:p>
        </p:txBody>
      </p:sp>
    </p:spTree>
    <p:extLst>
      <p:ext uri="{BB962C8B-B14F-4D97-AF65-F5344CB8AC3E}">
        <p14:creationId xmlns:p14="http://schemas.microsoft.com/office/powerpoint/2010/main" val="30791310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D11B878-5D5A-472A-913A-3DC98759CD5A}" type="slidenum">
              <a:rPr lang="en-GB" smtClean="0"/>
              <a:t>11</a:t>
            </a:fld>
            <a:endParaRPr lang="en-GB"/>
          </a:p>
        </p:txBody>
      </p:sp>
    </p:spTree>
    <p:extLst>
      <p:ext uri="{BB962C8B-B14F-4D97-AF65-F5344CB8AC3E}">
        <p14:creationId xmlns:p14="http://schemas.microsoft.com/office/powerpoint/2010/main" val="147961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050" dirty="0"/>
              <a:t>Having a supervisor who is both a social worker and an academic is key. Selecting a supervisor with expertise in key issues such as researching vulnerable populations, extensive knowledge and a background in researching care experienced young people while also being committed to the same ethical standards under CORU that I am bound to. </a:t>
            </a:r>
          </a:p>
          <a:p>
            <a:r>
              <a:rPr lang="en-GB" sz="1050" dirty="0"/>
              <a:t>Grounding thinking in the literature ensures I remain aware of alternative views to my own and the experiences in other countries and findings of other researchers.</a:t>
            </a:r>
          </a:p>
          <a:p>
            <a:r>
              <a:rPr lang="en-GB" sz="1050" dirty="0"/>
              <a:t>The study has been brought to two ethics committees. </a:t>
            </a:r>
          </a:p>
          <a:p>
            <a:r>
              <a:rPr lang="en-GB" sz="1050" dirty="0"/>
              <a:t>Reflexivity is a key social work skill that is an essential tool as a social worker. The same applies to the study. At all stages considering what I am doing , why I am doing it and the potential impacts of my actions and my thoughts is key. Challenge my own preconceptions about the topic and potential findings I might be expecting. </a:t>
            </a:r>
          </a:p>
          <a:p>
            <a:endParaRPr lang="en-GB" sz="1050" dirty="0"/>
          </a:p>
          <a:p>
            <a:endParaRPr lang="en-GB" dirty="0"/>
          </a:p>
        </p:txBody>
      </p:sp>
      <p:sp>
        <p:nvSpPr>
          <p:cNvPr id="4" name="Slide Number Placeholder 3"/>
          <p:cNvSpPr>
            <a:spLocks noGrp="1"/>
          </p:cNvSpPr>
          <p:nvPr>
            <p:ph type="sldNum" sz="quarter" idx="5"/>
          </p:nvPr>
        </p:nvSpPr>
        <p:spPr/>
        <p:txBody>
          <a:bodyPr/>
          <a:lstStyle/>
          <a:p>
            <a:fld id="{1D11B878-5D5A-472A-913A-3DC98759CD5A}" type="slidenum">
              <a:rPr lang="en-GB" smtClean="0"/>
              <a:t>12</a:t>
            </a:fld>
            <a:endParaRPr lang="en-GB"/>
          </a:p>
        </p:txBody>
      </p:sp>
    </p:spTree>
    <p:extLst>
      <p:ext uri="{BB962C8B-B14F-4D97-AF65-F5344CB8AC3E}">
        <p14:creationId xmlns:p14="http://schemas.microsoft.com/office/powerpoint/2010/main" val="37508462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 like definition of Insider Research as someone who “inhabits the space between” and needs to learn to live with the tension” (Acker 2000)</a:t>
            </a:r>
          </a:p>
          <a:p>
            <a:endParaRPr lang="en-GB" dirty="0"/>
          </a:p>
        </p:txBody>
      </p:sp>
      <p:sp>
        <p:nvSpPr>
          <p:cNvPr id="4" name="Slide Number Placeholder 3"/>
          <p:cNvSpPr>
            <a:spLocks noGrp="1"/>
          </p:cNvSpPr>
          <p:nvPr>
            <p:ph type="sldNum" sz="quarter" idx="5"/>
          </p:nvPr>
        </p:nvSpPr>
        <p:spPr/>
        <p:txBody>
          <a:bodyPr/>
          <a:lstStyle/>
          <a:p>
            <a:fld id="{1D11B878-5D5A-472A-913A-3DC98759CD5A}" type="slidenum">
              <a:rPr lang="en-GB" smtClean="0"/>
              <a:t>13</a:t>
            </a:fld>
            <a:endParaRPr lang="en-GB"/>
          </a:p>
        </p:txBody>
      </p:sp>
    </p:spTree>
    <p:extLst>
      <p:ext uri="{BB962C8B-B14F-4D97-AF65-F5344CB8AC3E}">
        <p14:creationId xmlns:p14="http://schemas.microsoft.com/office/powerpoint/2010/main" val="1110914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236743F9-FFA5-4D76-BBED-72B9C6F2C8D1}" type="datetimeFigureOut">
              <a:rPr lang="en-GB" smtClean="0"/>
              <a:t>11/06/2019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3849A2-2173-4D81-987E-7AD6570CF88C}"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9724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6743F9-FFA5-4D76-BBED-72B9C6F2C8D1}" type="datetimeFigureOut">
              <a:rPr lang="en-GB" smtClean="0"/>
              <a:t>11/06/2019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3849A2-2173-4D81-987E-7AD6570CF88C}" type="slidenum">
              <a:rPr lang="en-GB" smtClean="0"/>
              <a:t>‹#›</a:t>
            </a:fld>
            <a:endParaRPr lang="en-GB"/>
          </a:p>
        </p:txBody>
      </p:sp>
    </p:spTree>
    <p:extLst>
      <p:ext uri="{BB962C8B-B14F-4D97-AF65-F5344CB8AC3E}">
        <p14:creationId xmlns:p14="http://schemas.microsoft.com/office/powerpoint/2010/main" val="305210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6743F9-FFA5-4D76-BBED-72B9C6F2C8D1}" type="datetimeFigureOut">
              <a:rPr lang="en-GB" smtClean="0"/>
              <a:t>11/06/2019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3849A2-2173-4D81-987E-7AD6570CF88C}" type="slidenum">
              <a:rPr lang="en-GB" smtClean="0"/>
              <a:t>‹#›</a:t>
            </a:fld>
            <a:endParaRPr lang="en-GB"/>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7970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6743F9-FFA5-4D76-BBED-72B9C6F2C8D1}" type="datetimeFigureOut">
              <a:rPr lang="en-GB" smtClean="0"/>
              <a:t>11/06/2019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3849A2-2173-4D81-987E-7AD6570CF88C}" type="slidenum">
              <a:rPr lang="en-GB" smtClean="0"/>
              <a:t>‹#›</a:t>
            </a:fld>
            <a:endParaRPr lang="en-GB"/>
          </a:p>
        </p:txBody>
      </p:sp>
    </p:spTree>
    <p:extLst>
      <p:ext uri="{BB962C8B-B14F-4D97-AF65-F5344CB8AC3E}">
        <p14:creationId xmlns:p14="http://schemas.microsoft.com/office/powerpoint/2010/main" val="281169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36743F9-FFA5-4D76-BBED-72B9C6F2C8D1}" type="datetimeFigureOut">
              <a:rPr lang="en-GB" smtClean="0"/>
              <a:t>11/06/2019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3849A2-2173-4D81-987E-7AD6570CF88C}"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7751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36743F9-FFA5-4D76-BBED-72B9C6F2C8D1}" type="datetimeFigureOut">
              <a:rPr lang="en-GB" smtClean="0"/>
              <a:t>11/06/2019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3849A2-2173-4D81-987E-7AD6570CF88C}" type="slidenum">
              <a:rPr lang="en-GB" smtClean="0"/>
              <a:t>‹#›</a:t>
            </a:fld>
            <a:endParaRPr lang="en-GB"/>
          </a:p>
        </p:txBody>
      </p:sp>
    </p:spTree>
    <p:extLst>
      <p:ext uri="{BB962C8B-B14F-4D97-AF65-F5344CB8AC3E}">
        <p14:creationId xmlns:p14="http://schemas.microsoft.com/office/powerpoint/2010/main" val="3782234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36743F9-FFA5-4D76-BBED-72B9C6F2C8D1}" type="datetimeFigureOut">
              <a:rPr lang="en-GB" smtClean="0"/>
              <a:t>11/06/2019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03849A2-2173-4D81-987E-7AD6570CF88C}" type="slidenum">
              <a:rPr lang="en-GB" smtClean="0"/>
              <a:t>‹#›</a:t>
            </a:fld>
            <a:endParaRPr lang="en-GB"/>
          </a:p>
        </p:txBody>
      </p:sp>
    </p:spTree>
    <p:extLst>
      <p:ext uri="{BB962C8B-B14F-4D97-AF65-F5344CB8AC3E}">
        <p14:creationId xmlns:p14="http://schemas.microsoft.com/office/powerpoint/2010/main" val="2250603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36743F9-FFA5-4D76-BBED-72B9C6F2C8D1}" type="datetimeFigureOut">
              <a:rPr lang="en-GB" smtClean="0"/>
              <a:t>11/06/2019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03849A2-2173-4D81-987E-7AD6570CF88C}" type="slidenum">
              <a:rPr lang="en-GB" smtClean="0"/>
              <a:t>‹#›</a:t>
            </a:fld>
            <a:endParaRPr lang="en-GB"/>
          </a:p>
        </p:txBody>
      </p:sp>
    </p:spTree>
    <p:extLst>
      <p:ext uri="{BB962C8B-B14F-4D97-AF65-F5344CB8AC3E}">
        <p14:creationId xmlns:p14="http://schemas.microsoft.com/office/powerpoint/2010/main" val="3815623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6743F9-FFA5-4D76-BBED-72B9C6F2C8D1}" type="datetimeFigureOut">
              <a:rPr lang="en-GB" smtClean="0"/>
              <a:t>11/06/2019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03849A2-2173-4D81-987E-7AD6570CF88C}" type="slidenum">
              <a:rPr lang="en-GB" smtClean="0"/>
              <a:t>‹#›</a:t>
            </a:fld>
            <a:endParaRPr lang="en-GB"/>
          </a:p>
        </p:txBody>
      </p:sp>
    </p:spTree>
    <p:extLst>
      <p:ext uri="{BB962C8B-B14F-4D97-AF65-F5344CB8AC3E}">
        <p14:creationId xmlns:p14="http://schemas.microsoft.com/office/powerpoint/2010/main" val="1561196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6743F9-FFA5-4D76-BBED-72B9C6F2C8D1}" type="datetimeFigureOut">
              <a:rPr lang="en-GB" smtClean="0"/>
              <a:t>11/06/2019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3849A2-2173-4D81-987E-7AD6570CF88C}" type="slidenum">
              <a:rPr lang="en-GB" smtClean="0"/>
              <a:t>‹#›</a:t>
            </a:fld>
            <a:endParaRPr lang="en-GB"/>
          </a:p>
        </p:txBody>
      </p:sp>
    </p:spTree>
    <p:extLst>
      <p:ext uri="{BB962C8B-B14F-4D97-AF65-F5344CB8AC3E}">
        <p14:creationId xmlns:p14="http://schemas.microsoft.com/office/powerpoint/2010/main" val="1192201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36743F9-FFA5-4D76-BBED-72B9C6F2C8D1}" type="datetimeFigureOut">
              <a:rPr lang="en-GB" smtClean="0"/>
              <a:t>11/06/2019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3849A2-2173-4D81-987E-7AD6570CF88C}"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1015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36743F9-FFA5-4D76-BBED-72B9C6F2C8D1}" type="datetimeFigureOut">
              <a:rPr lang="en-GB" smtClean="0"/>
              <a:t>11/06/2019</a:t>
            </a:fld>
            <a:endParaRPr lang="en-GB"/>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GB"/>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03849A2-2173-4D81-987E-7AD6570CF88C}" type="slidenum">
              <a:rPr lang="en-GB" smtClean="0"/>
              <a:t>‹#›</a:t>
            </a:fld>
            <a:endParaRPr lang="en-GB"/>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820510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5.svg"/></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https://www.tcd.ie/identity/assets/logos/Logos%20page/jpg/Trinity_Main_Logo.jpg">
            <a:extLst>
              <a:ext uri="{FF2B5EF4-FFF2-40B4-BE49-F238E27FC236}">
                <a16:creationId xmlns:a16="http://schemas.microsoft.com/office/drawing/2014/main" id="{B76661DE-3602-47EB-A8AB-23051AAD49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080" y="319187"/>
            <a:ext cx="3138347" cy="1082893"/>
          </a:xfrm>
          <a:prstGeom prst="rect">
            <a:avLst/>
          </a:prstGeom>
          <a:noFill/>
          <a:extLst>
            <a:ext uri="{909E8E84-426E-40DD-AFC4-6F175D3DCCD1}">
              <a14:hiddenFill xmlns:a14="http://schemas.microsoft.com/office/drawing/2010/main">
                <a:solidFill>
                  <a:srgbClr val="FFFFFF"/>
                </a:solidFill>
              </a14:hiddenFill>
            </a:ext>
          </a:extLst>
        </p:spPr>
      </p:pic>
      <p:sp>
        <p:nvSpPr>
          <p:cNvPr id="3" name="Title 1">
            <a:extLst>
              <a:ext uri="{FF2B5EF4-FFF2-40B4-BE49-F238E27FC236}">
                <a16:creationId xmlns:a16="http://schemas.microsoft.com/office/drawing/2014/main" id="{FC1455FE-BE79-4876-9A44-AA7538DF4315}"/>
              </a:ext>
            </a:extLst>
          </p:cNvPr>
          <p:cNvSpPr txBox="1">
            <a:spLocks/>
          </p:cNvSpPr>
          <p:nvPr/>
        </p:nvSpPr>
        <p:spPr>
          <a:xfrm>
            <a:off x="3397427" y="1105893"/>
            <a:ext cx="6353967" cy="2020519"/>
          </a:xfrm>
          <a:prstGeom prst="rect">
            <a:avLst/>
          </a:prstGeom>
        </p:spPr>
        <p:txBody>
          <a:bodyPr anchor="b">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r>
              <a:rPr lang="en-GB" sz="4800" dirty="0">
                <a:solidFill>
                  <a:srgbClr val="0071BC"/>
                </a:solidFill>
              </a:rPr>
              <a:t>Insider research</a:t>
            </a:r>
            <a:br>
              <a:rPr lang="en-GB" sz="4800" dirty="0">
                <a:solidFill>
                  <a:srgbClr val="0071BC"/>
                </a:solidFill>
              </a:rPr>
            </a:br>
            <a:endParaRPr lang="en-GB" sz="4800" dirty="0">
              <a:solidFill>
                <a:srgbClr val="0071BC"/>
              </a:solidFill>
            </a:endParaRPr>
          </a:p>
        </p:txBody>
      </p:sp>
      <p:sp>
        <p:nvSpPr>
          <p:cNvPr id="4" name="Subtitle 2">
            <a:extLst>
              <a:ext uri="{FF2B5EF4-FFF2-40B4-BE49-F238E27FC236}">
                <a16:creationId xmlns:a16="http://schemas.microsoft.com/office/drawing/2014/main" id="{F5470736-99DB-469A-B14B-DB0DAA5D8B3C}"/>
              </a:ext>
            </a:extLst>
          </p:cNvPr>
          <p:cNvSpPr txBox="1">
            <a:spLocks/>
          </p:cNvSpPr>
          <p:nvPr/>
        </p:nvSpPr>
        <p:spPr>
          <a:xfrm>
            <a:off x="3397426" y="2658630"/>
            <a:ext cx="6950534" cy="2675370"/>
          </a:xfrm>
          <a:prstGeom prst="rect">
            <a:avLst/>
          </a:prstGeom>
        </p:spPr>
        <p:txBody>
          <a:bodyPr anchor="t">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GB" sz="2800" i="1" dirty="0">
                <a:solidFill>
                  <a:srgbClr val="006CB9"/>
                </a:solidFill>
              </a:rPr>
              <a:t>The Ethical Issues of being a researcher close to your own practice</a:t>
            </a:r>
          </a:p>
          <a:p>
            <a:endParaRPr lang="en-GB" sz="1600" dirty="0">
              <a:solidFill>
                <a:srgbClr val="006CB9"/>
              </a:solidFill>
            </a:endParaRPr>
          </a:p>
          <a:p>
            <a:endParaRPr lang="en-GB" sz="1600" dirty="0">
              <a:solidFill>
                <a:srgbClr val="006CB9"/>
              </a:solidFill>
            </a:endParaRPr>
          </a:p>
          <a:p>
            <a:r>
              <a:rPr lang="en-GB" sz="1600" dirty="0">
                <a:solidFill>
                  <a:srgbClr val="006CB9"/>
                </a:solidFill>
              </a:rPr>
              <a:t>Sinéad Whiting</a:t>
            </a:r>
          </a:p>
          <a:p>
            <a:r>
              <a:rPr lang="en-GB" sz="1600" dirty="0">
                <a:solidFill>
                  <a:srgbClr val="006CB9"/>
                </a:solidFill>
              </a:rPr>
              <a:t>PhD Candidate</a:t>
            </a:r>
          </a:p>
          <a:p>
            <a:r>
              <a:rPr lang="en-GB" sz="1600" dirty="0">
                <a:solidFill>
                  <a:srgbClr val="006CB9"/>
                </a:solidFill>
              </a:rPr>
              <a:t>Trinity College Dublin, School of Social Work and Social Policy </a:t>
            </a:r>
          </a:p>
        </p:txBody>
      </p:sp>
    </p:spTree>
    <p:extLst>
      <p:ext uri="{BB962C8B-B14F-4D97-AF65-F5344CB8AC3E}">
        <p14:creationId xmlns:p14="http://schemas.microsoft.com/office/powerpoint/2010/main" val="10087644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22953FD7-F17A-4D8D-8237-93E8D56716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id="{B231782B-EB9D-4400-9BFC-54AB3BA1029B}"/>
              </a:ext>
            </a:extLst>
          </p:cNvPr>
          <p:cNvSpPr>
            <a:spLocks noGrp="1"/>
          </p:cNvSpPr>
          <p:nvPr>
            <p:ph type="title"/>
          </p:nvPr>
        </p:nvSpPr>
        <p:spPr>
          <a:xfrm>
            <a:off x="643468" y="643467"/>
            <a:ext cx="3415612" cy="5571066"/>
          </a:xfrm>
        </p:spPr>
        <p:txBody>
          <a:bodyPr vert="horz" lIns="91440" tIns="45720" rIns="91440" bIns="45720" rtlCol="0" anchor="ctr">
            <a:normAutofit/>
          </a:bodyPr>
          <a:lstStyle/>
          <a:p>
            <a:r>
              <a:rPr lang="en-US" kern="1200" cap="all" spc="100" baseline="0" dirty="0">
                <a:solidFill>
                  <a:srgbClr val="FFFFFF"/>
                </a:solidFill>
                <a:latin typeface="+mj-lt"/>
                <a:ea typeface="+mj-ea"/>
                <a:cs typeface="+mj-cs"/>
              </a:rPr>
              <a:t>STUDY RELEVANCE</a:t>
            </a:r>
          </a:p>
        </p:txBody>
      </p:sp>
      <p:graphicFrame>
        <p:nvGraphicFramePr>
          <p:cNvPr id="9" name="Content Placeholder 6">
            <a:extLst>
              <a:ext uri="{FF2B5EF4-FFF2-40B4-BE49-F238E27FC236}">
                <a16:creationId xmlns:a16="http://schemas.microsoft.com/office/drawing/2014/main" id="{D54677C6-2A0A-42AD-A8E9-7E970C8A64E2}"/>
              </a:ext>
            </a:extLst>
          </p:cNvPr>
          <p:cNvGraphicFramePr>
            <a:graphicFrameLocks noGrp="1"/>
          </p:cNvGraphicFramePr>
          <p:nvPr>
            <p:ph sz="half" idx="1"/>
            <p:extLst>
              <p:ext uri="{D42A27DB-BD31-4B8C-83A1-F6EECF244321}">
                <p14:modId xmlns:p14="http://schemas.microsoft.com/office/powerpoint/2010/main" val="200840804"/>
              </p:ext>
            </p:extLst>
          </p:nvPr>
        </p:nvGraphicFramePr>
        <p:xfrm>
          <a:off x="4766731" y="396240"/>
          <a:ext cx="7303349" cy="6202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851436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12E9C9C-0AD8-46FC-95D9-675088923726}"/>
              </a:ext>
            </a:extLst>
          </p:cNvPr>
          <p:cNvSpPr/>
          <p:nvPr/>
        </p:nvSpPr>
        <p:spPr>
          <a:xfrm>
            <a:off x="0" y="0"/>
            <a:ext cx="44196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4" name="TextBox 1">
            <a:extLst>
              <a:ext uri="{FF2B5EF4-FFF2-40B4-BE49-F238E27FC236}">
                <a16:creationId xmlns:a16="http://schemas.microsoft.com/office/drawing/2014/main" id="{F63BBFD0-3933-43E3-A9D8-4973E2FC9AE2}"/>
              </a:ext>
            </a:extLst>
          </p:cNvPr>
          <p:cNvGraphicFramePr/>
          <p:nvPr>
            <p:extLst>
              <p:ext uri="{D42A27DB-BD31-4B8C-83A1-F6EECF244321}">
                <p14:modId xmlns:p14="http://schemas.microsoft.com/office/powerpoint/2010/main" val="2082850955"/>
              </p:ext>
            </p:extLst>
          </p:nvPr>
        </p:nvGraphicFramePr>
        <p:xfrm>
          <a:off x="4495800" y="0"/>
          <a:ext cx="7612743"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a:extLst>
              <a:ext uri="{FF2B5EF4-FFF2-40B4-BE49-F238E27FC236}">
                <a16:creationId xmlns:a16="http://schemas.microsoft.com/office/drawing/2014/main" id="{C989E6A9-58D1-426F-BEC9-403DEF028E01}"/>
              </a:ext>
            </a:extLst>
          </p:cNvPr>
          <p:cNvSpPr txBox="1"/>
          <p:nvPr/>
        </p:nvSpPr>
        <p:spPr>
          <a:xfrm>
            <a:off x="5323916" y="5722090"/>
            <a:ext cx="1544167" cy="646331"/>
          </a:xfrm>
          <a:prstGeom prst="rect">
            <a:avLst/>
          </a:prstGeom>
          <a:noFill/>
        </p:spPr>
        <p:txBody>
          <a:bodyPr wrap="square" rtlCol="0">
            <a:spAutoFit/>
          </a:bodyPr>
          <a:lstStyle/>
          <a:p>
            <a:r>
              <a:rPr lang="en-GB" dirty="0">
                <a:solidFill>
                  <a:schemeClr val="bg1"/>
                </a:solidFill>
              </a:rPr>
              <a:t>Presumption of knowledge</a:t>
            </a:r>
          </a:p>
        </p:txBody>
      </p:sp>
      <p:sp>
        <p:nvSpPr>
          <p:cNvPr id="7" name="Title 5">
            <a:extLst>
              <a:ext uri="{FF2B5EF4-FFF2-40B4-BE49-F238E27FC236}">
                <a16:creationId xmlns:a16="http://schemas.microsoft.com/office/drawing/2014/main" id="{C3644666-1EB6-43E5-86BE-B05A6B8638B2}"/>
              </a:ext>
            </a:extLst>
          </p:cNvPr>
          <p:cNvSpPr txBox="1">
            <a:spLocks/>
          </p:cNvSpPr>
          <p:nvPr/>
        </p:nvSpPr>
        <p:spPr>
          <a:xfrm>
            <a:off x="643468" y="643467"/>
            <a:ext cx="3415612" cy="5571066"/>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r>
              <a:rPr lang="en-US" dirty="0">
                <a:solidFill>
                  <a:srgbClr val="FFFFFF"/>
                </a:solidFill>
              </a:rPr>
              <a:t>ETHICAL ISSUES CONSIDERED TO DATE</a:t>
            </a:r>
          </a:p>
        </p:txBody>
      </p:sp>
    </p:spTree>
    <p:extLst>
      <p:ext uri="{BB962C8B-B14F-4D97-AF65-F5344CB8AC3E}">
        <p14:creationId xmlns:p14="http://schemas.microsoft.com/office/powerpoint/2010/main" val="2262792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F81342DB-0FC8-4DB3-9B37-9020D633FC14}"/>
              </a:ext>
            </a:extLst>
          </p:cNvPr>
          <p:cNvSpPr/>
          <p:nvPr/>
        </p:nvSpPr>
        <p:spPr>
          <a:xfrm>
            <a:off x="0" y="0"/>
            <a:ext cx="44196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21" name="TextBox 1">
            <a:extLst>
              <a:ext uri="{FF2B5EF4-FFF2-40B4-BE49-F238E27FC236}">
                <a16:creationId xmlns:a16="http://schemas.microsoft.com/office/drawing/2014/main" id="{C4F98B8B-964F-48AA-A98E-705E02D3B750}"/>
              </a:ext>
            </a:extLst>
          </p:cNvPr>
          <p:cNvGraphicFramePr/>
          <p:nvPr>
            <p:extLst>
              <p:ext uri="{D42A27DB-BD31-4B8C-83A1-F6EECF244321}">
                <p14:modId xmlns:p14="http://schemas.microsoft.com/office/powerpoint/2010/main" val="2199079677"/>
              </p:ext>
            </p:extLst>
          </p:nvPr>
        </p:nvGraphicFramePr>
        <p:xfrm>
          <a:off x="4702548" y="274320"/>
          <a:ext cx="7123692" cy="6583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itle 5">
            <a:extLst>
              <a:ext uri="{FF2B5EF4-FFF2-40B4-BE49-F238E27FC236}">
                <a16:creationId xmlns:a16="http://schemas.microsoft.com/office/drawing/2014/main" id="{C4134BBA-7885-4AD7-8503-F66C088D5F7C}"/>
              </a:ext>
            </a:extLst>
          </p:cNvPr>
          <p:cNvSpPr txBox="1">
            <a:spLocks/>
          </p:cNvSpPr>
          <p:nvPr/>
        </p:nvSpPr>
        <p:spPr>
          <a:xfrm>
            <a:off x="643468" y="643467"/>
            <a:ext cx="3415612" cy="5571066"/>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r>
              <a:rPr lang="en-US" dirty="0">
                <a:solidFill>
                  <a:srgbClr val="FFFFFF"/>
                </a:solidFill>
              </a:rPr>
              <a:t>HOW I AM MANAGING THESE ISSUES</a:t>
            </a:r>
          </a:p>
        </p:txBody>
      </p:sp>
    </p:spTree>
    <p:extLst>
      <p:ext uri="{BB962C8B-B14F-4D97-AF65-F5344CB8AC3E}">
        <p14:creationId xmlns:p14="http://schemas.microsoft.com/office/powerpoint/2010/main" val="39323922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1EFE482-765C-4629-8C3D-9ACBF37A6489}"/>
              </a:ext>
            </a:extLst>
          </p:cNvPr>
          <p:cNvSpPr/>
          <p:nvPr/>
        </p:nvSpPr>
        <p:spPr>
          <a:xfrm>
            <a:off x="0" y="0"/>
            <a:ext cx="44196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B1048634-E6CC-430A-931F-A4CEFA7F3222}"/>
              </a:ext>
            </a:extLst>
          </p:cNvPr>
          <p:cNvSpPr txBox="1"/>
          <p:nvPr/>
        </p:nvSpPr>
        <p:spPr>
          <a:xfrm>
            <a:off x="5140792" y="1283524"/>
            <a:ext cx="6577343" cy="4309556"/>
          </a:xfrm>
          <a:prstGeom prst="rect">
            <a:avLst/>
          </a:prstGeom>
        </p:spPr>
        <p:txBody>
          <a:bodyPr vert="horz" lIns="45720" tIns="45720" rIns="45720" bIns="45720" rtlCol="0">
            <a:normAutofit lnSpcReduction="10000"/>
          </a:bodyPr>
          <a:lstStyle/>
          <a:p>
            <a:pPr marL="285750" indent="-285750" defTabSz="914400">
              <a:lnSpc>
                <a:spcPct val="90000"/>
              </a:lnSpc>
              <a:spcAft>
                <a:spcPts val="600"/>
              </a:spcAft>
              <a:buClr>
                <a:schemeClr val="accent1"/>
              </a:buClr>
              <a:buFont typeface="Arial" panose="020B0604020202020204" pitchFamily="34" charset="0"/>
              <a:buChar char="•"/>
            </a:pPr>
            <a:r>
              <a:rPr lang="en-US" sz="2400" dirty="0"/>
              <a:t>Having practice experience has both advantages and disadvantages.</a:t>
            </a:r>
          </a:p>
          <a:p>
            <a:pPr marL="285750" indent="-285750" defTabSz="914400">
              <a:lnSpc>
                <a:spcPct val="90000"/>
              </a:lnSpc>
              <a:spcAft>
                <a:spcPts val="600"/>
              </a:spcAft>
              <a:buClr>
                <a:schemeClr val="accent1"/>
              </a:buClr>
              <a:buFont typeface="Arial" panose="020B0604020202020204" pitchFamily="34" charset="0"/>
              <a:buChar char="•"/>
            </a:pPr>
            <a:r>
              <a:rPr lang="en-US" sz="2400" dirty="0"/>
              <a:t>What seems obvious can be complex. </a:t>
            </a:r>
          </a:p>
          <a:p>
            <a:pPr marL="285750" indent="-285750" defTabSz="914400">
              <a:lnSpc>
                <a:spcPct val="90000"/>
              </a:lnSpc>
              <a:spcAft>
                <a:spcPts val="600"/>
              </a:spcAft>
              <a:buClr>
                <a:schemeClr val="accent1"/>
              </a:buClr>
              <a:buFont typeface="Arial" panose="020B0604020202020204" pitchFamily="34" charset="0"/>
              <a:buChar char="•"/>
            </a:pPr>
            <a:r>
              <a:rPr lang="en-US" sz="2400" dirty="0"/>
              <a:t>There are issues outside your control that must be managed and addressed.</a:t>
            </a:r>
          </a:p>
          <a:p>
            <a:pPr marL="285750" indent="-285750" defTabSz="914400">
              <a:lnSpc>
                <a:spcPct val="90000"/>
              </a:lnSpc>
              <a:spcAft>
                <a:spcPts val="600"/>
              </a:spcAft>
              <a:buClr>
                <a:schemeClr val="accent1"/>
              </a:buClr>
              <a:buFont typeface="Arial" panose="020B0604020202020204" pitchFamily="34" charset="0"/>
              <a:buChar char="•"/>
            </a:pPr>
            <a:r>
              <a:rPr lang="en-US" sz="2400" dirty="0"/>
              <a:t>There are issues that you can control. </a:t>
            </a:r>
          </a:p>
          <a:p>
            <a:pPr marL="285750" indent="-285750" algn="ctr" defTabSz="914400">
              <a:lnSpc>
                <a:spcPct val="90000"/>
              </a:lnSpc>
              <a:spcAft>
                <a:spcPts val="600"/>
              </a:spcAft>
              <a:buClr>
                <a:schemeClr val="accent1"/>
              </a:buClr>
              <a:buFont typeface="Arial" panose="020B0604020202020204" pitchFamily="34" charset="0"/>
              <a:buChar char="•"/>
            </a:pPr>
            <a:endParaRPr lang="en-US" sz="2200" dirty="0"/>
          </a:p>
          <a:p>
            <a:pPr algn="ctr" defTabSz="914400">
              <a:lnSpc>
                <a:spcPct val="90000"/>
              </a:lnSpc>
              <a:spcAft>
                <a:spcPts val="600"/>
              </a:spcAft>
              <a:buClr>
                <a:schemeClr val="accent1"/>
              </a:buClr>
            </a:pPr>
            <a:r>
              <a:rPr lang="en-US" sz="2200" dirty="0"/>
              <a:t>“The role of practitioner researcher as both insider and outsider, and as moving between the two, is sensitive and frequently difficult to sustain.  Terms like ‘insider’ and ‘outsider’ are useful as much for the complexities they raise as for the directions in which they point.” </a:t>
            </a:r>
          </a:p>
          <a:p>
            <a:pPr algn="ctr" defTabSz="914400">
              <a:lnSpc>
                <a:spcPct val="90000"/>
              </a:lnSpc>
              <a:spcAft>
                <a:spcPts val="600"/>
              </a:spcAft>
              <a:buClr>
                <a:schemeClr val="accent1"/>
              </a:buClr>
            </a:pPr>
            <a:r>
              <a:rPr lang="en-US" sz="1500" dirty="0"/>
              <a:t>(Shaw 2005: 1238 )</a:t>
            </a:r>
          </a:p>
          <a:p>
            <a:pPr defTabSz="914400">
              <a:lnSpc>
                <a:spcPct val="90000"/>
              </a:lnSpc>
              <a:spcAft>
                <a:spcPts val="600"/>
              </a:spcAft>
              <a:buClr>
                <a:schemeClr val="accent1"/>
              </a:buClr>
            </a:pPr>
            <a:endParaRPr lang="en-US" dirty="0"/>
          </a:p>
        </p:txBody>
      </p:sp>
      <p:pic>
        <p:nvPicPr>
          <p:cNvPr id="6" name="Graphic 5" descr="Scales of Justice">
            <a:extLst>
              <a:ext uri="{FF2B5EF4-FFF2-40B4-BE49-F238E27FC236}">
                <a16:creationId xmlns:a16="http://schemas.microsoft.com/office/drawing/2014/main" id="{02FE17CF-ACCE-4216-800D-F383C70A706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59793" y="3463336"/>
            <a:ext cx="2081562" cy="2340779"/>
          </a:xfrm>
          <a:prstGeom prst="rect">
            <a:avLst/>
          </a:prstGeom>
        </p:spPr>
      </p:pic>
      <p:sp>
        <p:nvSpPr>
          <p:cNvPr id="10" name="Title 5">
            <a:extLst>
              <a:ext uri="{FF2B5EF4-FFF2-40B4-BE49-F238E27FC236}">
                <a16:creationId xmlns:a16="http://schemas.microsoft.com/office/drawing/2014/main" id="{70AFE8D6-6FA7-4946-9BCC-137A63C88118}"/>
              </a:ext>
            </a:extLst>
          </p:cNvPr>
          <p:cNvSpPr txBox="1">
            <a:spLocks/>
          </p:cNvSpPr>
          <p:nvPr/>
        </p:nvSpPr>
        <p:spPr>
          <a:xfrm>
            <a:off x="765388" y="26084"/>
            <a:ext cx="3415612" cy="4766733"/>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r>
              <a:rPr lang="en-US" dirty="0">
                <a:solidFill>
                  <a:srgbClr val="FFFFFF"/>
                </a:solidFill>
              </a:rPr>
              <a:t>LESSONS TO DATE: SOME REFLECTIONS</a:t>
            </a:r>
          </a:p>
        </p:txBody>
      </p:sp>
    </p:spTree>
    <p:extLst>
      <p:ext uri="{BB962C8B-B14F-4D97-AF65-F5344CB8AC3E}">
        <p14:creationId xmlns:p14="http://schemas.microsoft.com/office/powerpoint/2010/main" val="703010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TextBox 1">
            <a:extLst>
              <a:ext uri="{FF2B5EF4-FFF2-40B4-BE49-F238E27FC236}">
                <a16:creationId xmlns:a16="http://schemas.microsoft.com/office/drawing/2014/main" id="{89DBD7CE-EC9E-421B-A640-01D33014AA9C}"/>
              </a:ext>
            </a:extLst>
          </p:cNvPr>
          <p:cNvSpPr txBox="1"/>
          <p:nvPr/>
        </p:nvSpPr>
        <p:spPr>
          <a:xfrm>
            <a:off x="781051" y="5200649"/>
            <a:ext cx="11182350" cy="1657351"/>
          </a:xfrm>
          <a:prstGeom prst="rect">
            <a:avLst/>
          </a:prstGeom>
        </p:spPr>
        <p:txBody>
          <a:bodyPr vert="horz" lIns="45720" tIns="45720" rIns="45720" bIns="45720" rtlCol="0">
            <a:normAutofit/>
          </a:bodyPr>
          <a:lstStyle/>
          <a:p>
            <a:pPr defTabSz="914400">
              <a:lnSpc>
                <a:spcPct val="90000"/>
              </a:lnSpc>
              <a:spcAft>
                <a:spcPts val="600"/>
              </a:spcAft>
              <a:buClr>
                <a:schemeClr val="accent1"/>
              </a:buClr>
            </a:pPr>
            <a:r>
              <a:rPr lang="en-US" sz="1400" dirty="0"/>
              <a:t>Selected Bibliography </a:t>
            </a:r>
          </a:p>
          <a:p>
            <a:pPr defTabSz="914400">
              <a:lnSpc>
                <a:spcPct val="90000"/>
              </a:lnSpc>
              <a:spcAft>
                <a:spcPts val="600"/>
              </a:spcAft>
              <a:buClr>
                <a:schemeClr val="accent1"/>
              </a:buClr>
            </a:pPr>
            <a:r>
              <a:rPr lang="en-IE" sz="1400" dirty="0"/>
              <a:t>Dwyer, S. C., &amp; Buckle, J. L. (2009). The space between: On being an insider-outsider in qualitative research. </a:t>
            </a:r>
            <a:r>
              <a:rPr lang="en-IE" sz="1400" i="1" dirty="0"/>
              <a:t>International journal of qualitative methods</a:t>
            </a:r>
            <a:r>
              <a:rPr lang="en-IE" sz="1400" dirty="0"/>
              <a:t>, </a:t>
            </a:r>
            <a:r>
              <a:rPr lang="en-IE" sz="1400" i="1" dirty="0"/>
              <a:t>8</a:t>
            </a:r>
            <a:r>
              <a:rPr lang="en-IE" sz="1400" dirty="0"/>
              <a:t>(1), 54-63.</a:t>
            </a:r>
            <a:endParaRPr lang="en-US" sz="1400" dirty="0">
              <a:solidFill>
                <a:srgbClr val="0071BC"/>
              </a:solidFill>
            </a:endParaRPr>
          </a:p>
          <a:p>
            <a:pPr defTabSz="914400">
              <a:lnSpc>
                <a:spcPct val="90000"/>
              </a:lnSpc>
              <a:spcAft>
                <a:spcPts val="600"/>
              </a:spcAft>
              <a:buClr>
                <a:schemeClr val="accent1"/>
              </a:buClr>
            </a:pPr>
            <a:r>
              <a:rPr lang="en-IE" sz="1400" dirty="0"/>
              <a:t>Shaw, I., &amp; Norton, M. (2008). Kinds and quality of social work research. </a:t>
            </a:r>
            <a:r>
              <a:rPr lang="en-IE" sz="1400" i="1" dirty="0"/>
              <a:t>British Journal of Social Work</a:t>
            </a:r>
            <a:r>
              <a:rPr lang="en-IE" sz="1400" dirty="0"/>
              <a:t>, </a:t>
            </a:r>
            <a:r>
              <a:rPr lang="en-IE" sz="1400" i="1" dirty="0"/>
              <a:t>38</a:t>
            </a:r>
            <a:r>
              <a:rPr lang="en-IE" sz="1400" dirty="0"/>
              <a:t>(5), 953-970.</a:t>
            </a:r>
            <a:endParaRPr lang="en-US" sz="1400" dirty="0">
              <a:solidFill>
                <a:srgbClr val="0071BC"/>
              </a:solidFill>
            </a:endParaRPr>
          </a:p>
          <a:p>
            <a:pPr defTabSz="914400">
              <a:lnSpc>
                <a:spcPct val="90000"/>
              </a:lnSpc>
              <a:spcAft>
                <a:spcPts val="600"/>
              </a:spcAft>
              <a:buClr>
                <a:schemeClr val="accent1"/>
              </a:buClr>
            </a:pPr>
            <a:r>
              <a:rPr lang="en-IE" sz="1400" dirty="0"/>
              <a:t>Shaw, I. (2005). Practitioner research: evidence or critique?. </a:t>
            </a:r>
            <a:r>
              <a:rPr lang="en-IE" sz="1400" i="1" dirty="0"/>
              <a:t>British Journal of Social Work</a:t>
            </a:r>
            <a:r>
              <a:rPr lang="en-IE" sz="1400" dirty="0"/>
              <a:t>, </a:t>
            </a:r>
            <a:r>
              <a:rPr lang="en-IE" sz="1400" i="1" dirty="0"/>
              <a:t>35</a:t>
            </a:r>
            <a:r>
              <a:rPr lang="en-IE" sz="1400" dirty="0"/>
              <a:t>(8), 1231-1248.</a:t>
            </a:r>
            <a:endParaRPr lang="en-US" sz="1400" dirty="0">
              <a:solidFill>
                <a:srgbClr val="0071BC"/>
              </a:solidFill>
            </a:endParaRPr>
          </a:p>
          <a:p>
            <a:pPr defTabSz="914400">
              <a:lnSpc>
                <a:spcPct val="90000"/>
              </a:lnSpc>
              <a:spcAft>
                <a:spcPts val="600"/>
              </a:spcAft>
              <a:buClr>
                <a:schemeClr val="accent1"/>
              </a:buClr>
            </a:pPr>
            <a:r>
              <a:rPr lang="en-IE" sz="1400" dirty="0"/>
              <a:t>Smith, R. S. (2009). </a:t>
            </a:r>
            <a:r>
              <a:rPr lang="en-IE" sz="1400" i="1" dirty="0"/>
              <a:t>Doing social work research</a:t>
            </a:r>
            <a:r>
              <a:rPr lang="en-IE" sz="1400" dirty="0"/>
              <a:t>. McGraw-Hill Education (UK).</a:t>
            </a:r>
            <a:endParaRPr lang="en-US" sz="1400" dirty="0">
              <a:solidFill>
                <a:srgbClr val="0071BC"/>
              </a:solidFill>
            </a:endParaRPr>
          </a:p>
          <a:p>
            <a:pPr defTabSz="914400">
              <a:lnSpc>
                <a:spcPct val="90000"/>
              </a:lnSpc>
              <a:spcAft>
                <a:spcPts val="600"/>
              </a:spcAft>
              <a:buClr>
                <a:schemeClr val="accent1"/>
              </a:buClr>
            </a:pPr>
            <a:endParaRPr lang="en-US" sz="1400" dirty="0">
              <a:solidFill>
                <a:srgbClr val="0071BC"/>
              </a:solidFill>
            </a:endParaRPr>
          </a:p>
          <a:p>
            <a:pPr algn="ctr" defTabSz="914400">
              <a:lnSpc>
                <a:spcPct val="90000"/>
              </a:lnSpc>
              <a:spcAft>
                <a:spcPts val="600"/>
              </a:spcAft>
              <a:buClr>
                <a:schemeClr val="accent1"/>
              </a:buClr>
            </a:pPr>
            <a:endParaRPr lang="en-US" sz="3300" dirty="0">
              <a:solidFill>
                <a:srgbClr val="0071BC"/>
              </a:solidFill>
            </a:endParaRPr>
          </a:p>
          <a:p>
            <a:pPr defTabSz="914400">
              <a:lnSpc>
                <a:spcPct val="90000"/>
              </a:lnSpc>
              <a:spcAft>
                <a:spcPts val="600"/>
              </a:spcAft>
              <a:buClr>
                <a:schemeClr val="accent1"/>
              </a:buClr>
            </a:pPr>
            <a:endParaRPr lang="en-US" dirty="0">
              <a:solidFill>
                <a:srgbClr val="0071BC"/>
              </a:solidFill>
            </a:endParaRPr>
          </a:p>
          <a:p>
            <a:pPr defTabSz="914400">
              <a:lnSpc>
                <a:spcPct val="90000"/>
              </a:lnSpc>
              <a:spcAft>
                <a:spcPts val="600"/>
              </a:spcAft>
              <a:buClr>
                <a:schemeClr val="accent1"/>
              </a:buClr>
            </a:pPr>
            <a:endParaRPr lang="en-US" dirty="0">
              <a:solidFill>
                <a:srgbClr val="0071BC"/>
              </a:solidFill>
            </a:endParaRPr>
          </a:p>
          <a:p>
            <a:pPr defTabSz="914400">
              <a:lnSpc>
                <a:spcPct val="90000"/>
              </a:lnSpc>
              <a:spcAft>
                <a:spcPts val="600"/>
              </a:spcAft>
              <a:buClr>
                <a:schemeClr val="accent1"/>
              </a:buClr>
            </a:pPr>
            <a:endParaRPr lang="en-US" dirty="0">
              <a:solidFill>
                <a:srgbClr val="0071BC"/>
              </a:solidFill>
            </a:endParaRPr>
          </a:p>
          <a:p>
            <a:pPr defTabSz="914400">
              <a:lnSpc>
                <a:spcPct val="90000"/>
              </a:lnSpc>
              <a:spcAft>
                <a:spcPts val="600"/>
              </a:spcAft>
              <a:buClr>
                <a:schemeClr val="accent1"/>
              </a:buClr>
            </a:pPr>
            <a:endParaRPr lang="en-US" dirty="0">
              <a:solidFill>
                <a:srgbClr val="0071BC"/>
              </a:solidFill>
            </a:endParaRPr>
          </a:p>
        </p:txBody>
      </p:sp>
      <p:sp>
        <p:nvSpPr>
          <p:cNvPr id="2" name="TextBox 1">
            <a:extLst>
              <a:ext uri="{FF2B5EF4-FFF2-40B4-BE49-F238E27FC236}">
                <a16:creationId xmlns:a16="http://schemas.microsoft.com/office/drawing/2014/main" id="{666AE007-A18B-4FD2-8B9B-4EB1D59EFA87}"/>
              </a:ext>
            </a:extLst>
          </p:cNvPr>
          <p:cNvSpPr txBox="1"/>
          <p:nvPr/>
        </p:nvSpPr>
        <p:spPr>
          <a:xfrm>
            <a:off x="2155378" y="1574513"/>
            <a:ext cx="7496836" cy="584775"/>
          </a:xfrm>
          <a:prstGeom prst="rect">
            <a:avLst/>
          </a:prstGeom>
          <a:noFill/>
        </p:spPr>
        <p:txBody>
          <a:bodyPr wrap="square" rtlCol="0">
            <a:spAutoFit/>
          </a:bodyPr>
          <a:lstStyle/>
          <a:p>
            <a:pPr algn="ctr"/>
            <a:r>
              <a:rPr lang="en-GB" sz="3200" dirty="0">
                <a:solidFill>
                  <a:srgbClr val="006CB9"/>
                </a:solidFill>
              </a:rPr>
              <a:t>Thank You For Listening</a:t>
            </a:r>
            <a:r>
              <a:rPr lang="en-GB" sz="2600" dirty="0">
                <a:solidFill>
                  <a:srgbClr val="006CB9"/>
                </a:solidFill>
              </a:rPr>
              <a:t> </a:t>
            </a:r>
          </a:p>
        </p:txBody>
      </p:sp>
      <p:pic>
        <p:nvPicPr>
          <p:cNvPr id="3" name="Picture 2">
            <a:extLst>
              <a:ext uri="{FF2B5EF4-FFF2-40B4-BE49-F238E27FC236}">
                <a16:creationId xmlns:a16="http://schemas.microsoft.com/office/drawing/2014/main" id="{FCA5202D-9DF2-4E2C-91AD-CC9BE4CB1D2C}"/>
              </a:ext>
            </a:extLst>
          </p:cNvPr>
          <p:cNvPicPr>
            <a:picLocks noChangeAspect="1"/>
          </p:cNvPicPr>
          <p:nvPr/>
        </p:nvPicPr>
        <p:blipFill>
          <a:blip r:embed="rId2"/>
          <a:stretch>
            <a:fillRect/>
          </a:stretch>
        </p:blipFill>
        <p:spPr>
          <a:xfrm>
            <a:off x="5193714" y="2526590"/>
            <a:ext cx="1804572" cy="1048603"/>
          </a:xfrm>
          <a:prstGeom prst="rect">
            <a:avLst/>
          </a:prstGeom>
          <a:noFill/>
        </p:spPr>
      </p:pic>
      <p:pic>
        <p:nvPicPr>
          <p:cNvPr id="4" name="Picture 3">
            <a:extLst>
              <a:ext uri="{FF2B5EF4-FFF2-40B4-BE49-F238E27FC236}">
                <a16:creationId xmlns:a16="http://schemas.microsoft.com/office/drawing/2014/main" id="{1CAC22F6-0D7A-4C86-9B9A-B0B6FA960580}"/>
              </a:ext>
            </a:extLst>
          </p:cNvPr>
          <p:cNvPicPr>
            <a:picLocks noChangeAspect="1"/>
          </p:cNvPicPr>
          <p:nvPr/>
        </p:nvPicPr>
        <p:blipFill>
          <a:blip r:embed="rId3"/>
          <a:stretch>
            <a:fillRect/>
          </a:stretch>
        </p:blipFill>
        <p:spPr>
          <a:xfrm>
            <a:off x="4730378" y="2526591"/>
            <a:ext cx="463336" cy="1048602"/>
          </a:xfrm>
          <a:prstGeom prst="rect">
            <a:avLst/>
          </a:prstGeom>
          <a:noFill/>
        </p:spPr>
      </p:pic>
    </p:spTree>
    <p:extLst>
      <p:ext uri="{BB962C8B-B14F-4D97-AF65-F5344CB8AC3E}">
        <p14:creationId xmlns:p14="http://schemas.microsoft.com/office/powerpoint/2010/main" val="1966084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7A65DE6-748B-490F-B989-39D6C9E3891C}"/>
              </a:ext>
            </a:extLst>
          </p:cNvPr>
          <p:cNvSpPr/>
          <p:nvPr/>
        </p:nvSpPr>
        <p:spPr>
          <a:xfrm>
            <a:off x="0" y="0"/>
            <a:ext cx="44196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175797B8-DD04-4E07-B44E-315B1CD0212C}"/>
              </a:ext>
            </a:extLst>
          </p:cNvPr>
          <p:cNvSpPr>
            <a:spLocks noGrp="1"/>
          </p:cNvSpPr>
          <p:nvPr>
            <p:ph type="title"/>
          </p:nvPr>
        </p:nvSpPr>
        <p:spPr>
          <a:xfrm>
            <a:off x="643468" y="643467"/>
            <a:ext cx="3415612" cy="5571066"/>
          </a:xfrm>
        </p:spPr>
        <p:txBody>
          <a:bodyPr>
            <a:normAutofit/>
          </a:bodyPr>
          <a:lstStyle/>
          <a:p>
            <a:r>
              <a:rPr lang="en-GB">
                <a:solidFill>
                  <a:srgbClr val="FFFFFF"/>
                </a:solidFill>
              </a:rPr>
              <a:t>Objectives: </a:t>
            </a:r>
          </a:p>
        </p:txBody>
      </p:sp>
      <p:graphicFrame>
        <p:nvGraphicFramePr>
          <p:cNvPr id="5" name="Content Placeholder 2">
            <a:extLst>
              <a:ext uri="{FF2B5EF4-FFF2-40B4-BE49-F238E27FC236}">
                <a16:creationId xmlns:a16="http://schemas.microsoft.com/office/drawing/2014/main" id="{3EE90603-E2F6-4482-81D6-29F0F9215C9F}"/>
              </a:ext>
            </a:extLst>
          </p:cNvPr>
          <p:cNvGraphicFramePr>
            <a:graphicFrameLocks noGrp="1"/>
          </p:cNvGraphicFramePr>
          <p:nvPr>
            <p:ph idx="1"/>
            <p:extLst>
              <p:ext uri="{D42A27DB-BD31-4B8C-83A1-F6EECF244321}">
                <p14:modId xmlns:p14="http://schemas.microsoft.com/office/powerpoint/2010/main" val="3859731952"/>
              </p:ext>
            </p:extLst>
          </p:nvPr>
        </p:nvGraphicFramePr>
        <p:xfrm>
          <a:off x="5059680" y="0"/>
          <a:ext cx="6766559" cy="60807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14021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1501EFE-8595-4549-B482-E9BF71A76918}"/>
              </a:ext>
            </a:extLst>
          </p:cNvPr>
          <p:cNvPicPr>
            <a:picLocks noChangeAspect="1"/>
          </p:cNvPicPr>
          <p:nvPr/>
        </p:nvPicPr>
        <p:blipFill>
          <a:blip r:embed="rId3"/>
          <a:stretch>
            <a:fillRect/>
          </a:stretch>
        </p:blipFill>
        <p:spPr>
          <a:xfrm>
            <a:off x="-129542" y="-91440"/>
            <a:ext cx="12192000" cy="6858000"/>
          </a:xfrm>
          <a:prstGeom prst="rect">
            <a:avLst/>
          </a:prstGeom>
        </p:spPr>
      </p:pic>
      <p:sp>
        <p:nvSpPr>
          <p:cNvPr id="4" name="Rectangle 3">
            <a:extLst>
              <a:ext uri="{FF2B5EF4-FFF2-40B4-BE49-F238E27FC236}">
                <a16:creationId xmlns:a16="http://schemas.microsoft.com/office/drawing/2014/main" id="{04072C45-863F-45A4-AFD0-C3956B130671}"/>
              </a:ext>
            </a:extLst>
          </p:cNvPr>
          <p:cNvSpPr/>
          <p:nvPr/>
        </p:nvSpPr>
        <p:spPr>
          <a:xfrm>
            <a:off x="-335280" y="0"/>
            <a:ext cx="431292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Cloud 1">
            <a:extLst>
              <a:ext uri="{FF2B5EF4-FFF2-40B4-BE49-F238E27FC236}">
                <a16:creationId xmlns:a16="http://schemas.microsoft.com/office/drawing/2014/main" id="{148C2C58-3FB0-4259-92DB-C76A146301CF}"/>
              </a:ext>
            </a:extLst>
          </p:cNvPr>
          <p:cNvSpPr/>
          <p:nvPr/>
        </p:nvSpPr>
        <p:spPr>
          <a:xfrm>
            <a:off x="1034143" y="119200"/>
            <a:ext cx="2510971" cy="1480458"/>
          </a:xfrm>
          <a:prstGeom prst="cloud">
            <a:avLst/>
          </a:prstGeom>
          <a:solidFill>
            <a:srgbClr val="7030A0">
              <a:alpha val="36863"/>
            </a:srgb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i="1" dirty="0">
                <a:solidFill>
                  <a:schemeClr val="tx1"/>
                </a:solidFill>
                <a:latin typeface="Abadi" panose="020B0604020104020204" pitchFamily="34" charset="0"/>
              </a:rPr>
              <a:t>History Graduate</a:t>
            </a:r>
          </a:p>
        </p:txBody>
      </p:sp>
      <p:sp>
        <p:nvSpPr>
          <p:cNvPr id="6" name="Cloud 5">
            <a:extLst>
              <a:ext uri="{FF2B5EF4-FFF2-40B4-BE49-F238E27FC236}">
                <a16:creationId xmlns:a16="http://schemas.microsoft.com/office/drawing/2014/main" id="{616B0524-8798-4F1C-88C9-2AAEDFF98074}"/>
              </a:ext>
            </a:extLst>
          </p:cNvPr>
          <p:cNvSpPr/>
          <p:nvPr/>
        </p:nvSpPr>
        <p:spPr>
          <a:xfrm>
            <a:off x="176218" y="2012710"/>
            <a:ext cx="2510971" cy="1480458"/>
          </a:xfrm>
          <a:prstGeom prst="cloud">
            <a:avLst/>
          </a:prstGeom>
          <a:solidFill>
            <a:srgbClr val="FFFF00">
              <a:alpha val="36863"/>
            </a:srgb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2400" i="1" dirty="0">
                <a:solidFill>
                  <a:schemeClr val="tx1"/>
                </a:solidFill>
                <a:latin typeface="Abadi" panose="020B0604020104020204" pitchFamily="34" charset="0"/>
              </a:rPr>
              <a:t>Masters in Social Work</a:t>
            </a:r>
          </a:p>
        </p:txBody>
      </p:sp>
      <p:sp>
        <p:nvSpPr>
          <p:cNvPr id="7" name="Cloud 6">
            <a:extLst>
              <a:ext uri="{FF2B5EF4-FFF2-40B4-BE49-F238E27FC236}">
                <a16:creationId xmlns:a16="http://schemas.microsoft.com/office/drawing/2014/main" id="{8A9C4A85-0A2D-4A67-9CC6-77E0CFB97470}"/>
              </a:ext>
            </a:extLst>
          </p:cNvPr>
          <p:cNvSpPr/>
          <p:nvPr/>
        </p:nvSpPr>
        <p:spPr>
          <a:xfrm>
            <a:off x="1878147" y="5109028"/>
            <a:ext cx="2510971" cy="1480458"/>
          </a:xfrm>
          <a:prstGeom prst="cloud">
            <a:avLst/>
          </a:prstGeom>
          <a:solidFill>
            <a:srgbClr val="FFFF00">
              <a:alpha val="3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loud 7">
            <a:extLst>
              <a:ext uri="{FF2B5EF4-FFF2-40B4-BE49-F238E27FC236}">
                <a16:creationId xmlns:a16="http://schemas.microsoft.com/office/drawing/2014/main" id="{B8C16AA7-01BC-4C6D-8218-149AD08BA61F}"/>
              </a:ext>
            </a:extLst>
          </p:cNvPr>
          <p:cNvSpPr/>
          <p:nvPr/>
        </p:nvSpPr>
        <p:spPr>
          <a:xfrm>
            <a:off x="5541194" y="5474304"/>
            <a:ext cx="3182259" cy="1115182"/>
          </a:xfrm>
          <a:prstGeom prst="cloud">
            <a:avLst/>
          </a:prstGeom>
          <a:solidFill>
            <a:srgbClr val="7030A0">
              <a:alpha val="3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Cloud 8">
            <a:extLst>
              <a:ext uri="{FF2B5EF4-FFF2-40B4-BE49-F238E27FC236}">
                <a16:creationId xmlns:a16="http://schemas.microsoft.com/office/drawing/2014/main" id="{4420A2C8-7CC6-4D54-B5DE-4B1C04A17745}"/>
              </a:ext>
            </a:extLst>
          </p:cNvPr>
          <p:cNvSpPr/>
          <p:nvPr/>
        </p:nvSpPr>
        <p:spPr>
          <a:xfrm>
            <a:off x="8723453" y="812800"/>
            <a:ext cx="2510971" cy="1480458"/>
          </a:xfrm>
          <a:prstGeom prst="cloud">
            <a:avLst/>
          </a:prstGeom>
          <a:solidFill>
            <a:schemeClr val="accent1">
              <a:lumMod val="60000"/>
              <a:lumOff val="40000"/>
              <a:alpha val="3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Cloud 9">
            <a:extLst>
              <a:ext uri="{FF2B5EF4-FFF2-40B4-BE49-F238E27FC236}">
                <a16:creationId xmlns:a16="http://schemas.microsoft.com/office/drawing/2014/main" id="{DBD17D3F-F917-402D-998D-41A4B991B798}"/>
              </a:ext>
            </a:extLst>
          </p:cNvPr>
          <p:cNvSpPr/>
          <p:nvPr/>
        </p:nvSpPr>
        <p:spPr>
          <a:xfrm>
            <a:off x="8100848" y="2802466"/>
            <a:ext cx="2510971" cy="1480458"/>
          </a:xfrm>
          <a:prstGeom prst="cloud">
            <a:avLst/>
          </a:prstGeom>
          <a:solidFill>
            <a:srgbClr val="FFFF00">
              <a:alpha val="3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Cloud 10">
            <a:extLst>
              <a:ext uri="{FF2B5EF4-FFF2-40B4-BE49-F238E27FC236}">
                <a16:creationId xmlns:a16="http://schemas.microsoft.com/office/drawing/2014/main" id="{616F22B4-00C1-478D-8F1B-051CFB9FE2DA}"/>
              </a:ext>
            </a:extLst>
          </p:cNvPr>
          <p:cNvSpPr/>
          <p:nvPr/>
        </p:nvSpPr>
        <p:spPr>
          <a:xfrm>
            <a:off x="9278320" y="4741335"/>
            <a:ext cx="2510971" cy="1480458"/>
          </a:xfrm>
          <a:prstGeom prst="cloud">
            <a:avLst/>
          </a:prstGeom>
          <a:solidFill>
            <a:srgbClr val="92D050">
              <a:alpha val="3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9B5EAD94-0BCE-45C4-96A1-E06ADC0E3821}"/>
              </a:ext>
            </a:extLst>
          </p:cNvPr>
          <p:cNvSpPr/>
          <p:nvPr/>
        </p:nvSpPr>
        <p:spPr>
          <a:xfrm>
            <a:off x="8455359" y="0"/>
            <a:ext cx="431292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3EBAD938-ACFE-4637-95B5-7A91E9601E08}"/>
              </a:ext>
            </a:extLst>
          </p:cNvPr>
          <p:cNvSpPr/>
          <p:nvPr/>
        </p:nvSpPr>
        <p:spPr>
          <a:xfrm>
            <a:off x="7214809" y="2802466"/>
            <a:ext cx="4312920" cy="37870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id="{7BAB6345-A36F-4B77-8E8E-BEA72F622CAE}"/>
              </a:ext>
            </a:extLst>
          </p:cNvPr>
          <p:cNvSpPr/>
          <p:nvPr/>
        </p:nvSpPr>
        <p:spPr>
          <a:xfrm>
            <a:off x="446497" y="4695976"/>
            <a:ext cx="4312920" cy="19316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C87947BC-CA0B-4F99-A2F0-39748FB499B6}"/>
              </a:ext>
            </a:extLst>
          </p:cNvPr>
          <p:cNvSpPr/>
          <p:nvPr/>
        </p:nvSpPr>
        <p:spPr>
          <a:xfrm>
            <a:off x="5372494" y="5474304"/>
            <a:ext cx="4312920" cy="16110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Cloud 17">
            <a:extLst>
              <a:ext uri="{FF2B5EF4-FFF2-40B4-BE49-F238E27FC236}">
                <a16:creationId xmlns:a16="http://schemas.microsoft.com/office/drawing/2014/main" id="{9369CD00-59F9-4F14-BCE0-10D246A15E7D}"/>
              </a:ext>
            </a:extLst>
          </p:cNvPr>
          <p:cNvSpPr/>
          <p:nvPr/>
        </p:nvSpPr>
        <p:spPr>
          <a:xfrm>
            <a:off x="511901" y="3828991"/>
            <a:ext cx="2510971" cy="1480458"/>
          </a:xfrm>
          <a:prstGeom prst="cloud">
            <a:avLst/>
          </a:prstGeom>
          <a:solidFill>
            <a:srgbClr val="00B050">
              <a:alpha val="36863"/>
            </a:srgb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2400" i="1" dirty="0">
                <a:solidFill>
                  <a:schemeClr val="tx1"/>
                </a:solidFill>
                <a:latin typeface="Abadi" panose="020B0604020104020204" pitchFamily="34" charset="0"/>
              </a:rPr>
              <a:t>Fostering Link Worker</a:t>
            </a:r>
          </a:p>
        </p:txBody>
      </p:sp>
      <p:sp>
        <p:nvSpPr>
          <p:cNvPr id="19" name="Cloud 18">
            <a:extLst>
              <a:ext uri="{FF2B5EF4-FFF2-40B4-BE49-F238E27FC236}">
                <a16:creationId xmlns:a16="http://schemas.microsoft.com/office/drawing/2014/main" id="{3DB95CE3-0263-4179-A865-09210CAA4048}"/>
              </a:ext>
            </a:extLst>
          </p:cNvPr>
          <p:cNvSpPr/>
          <p:nvPr/>
        </p:nvSpPr>
        <p:spPr>
          <a:xfrm>
            <a:off x="1878146" y="5306757"/>
            <a:ext cx="2510971" cy="1480458"/>
          </a:xfrm>
          <a:prstGeom prst="cloud">
            <a:avLst/>
          </a:prstGeom>
          <a:solidFill>
            <a:srgbClr val="FF0000">
              <a:alpha val="36863"/>
            </a:srgb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2000" i="1" dirty="0">
                <a:solidFill>
                  <a:schemeClr val="tx1"/>
                </a:solidFill>
                <a:latin typeface="Abadi" panose="020B0604020104020204" pitchFamily="34" charset="0"/>
              </a:rPr>
              <a:t>Child Protection Social Worker</a:t>
            </a:r>
          </a:p>
        </p:txBody>
      </p:sp>
      <p:sp>
        <p:nvSpPr>
          <p:cNvPr id="20" name="Cloud 19">
            <a:extLst>
              <a:ext uri="{FF2B5EF4-FFF2-40B4-BE49-F238E27FC236}">
                <a16:creationId xmlns:a16="http://schemas.microsoft.com/office/drawing/2014/main" id="{85A03E0D-7117-4E5D-93BB-1345502CA102}"/>
              </a:ext>
            </a:extLst>
          </p:cNvPr>
          <p:cNvSpPr/>
          <p:nvPr/>
        </p:nvSpPr>
        <p:spPr>
          <a:xfrm>
            <a:off x="8702282" y="505096"/>
            <a:ext cx="2510971" cy="1480458"/>
          </a:xfrm>
          <a:prstGeom prst="cloud">
            <a:avLst/>
          </a:prstGeom>
          <a:solidFill>
            <a:srgbClr val="00B050">
              <a:alpha val="36863"/>
            </a:srgb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2400" i="1" dirty="0">
                <a:solidFill>
                  <a:schemeClr val="tx1"/>
                </a:solidFill>
                <a:latin typeface="Abadi" panose="020B0604020104020204" pitchFamily="34" charset="0"/>
              </a:rPr>
              <a:t>Unplanned Pregnancy Counsellor</a:t>
            </a:r>
          </a:p>
        </p:txBody>
      </p:sp>
      <p:sp>
        <p:nvSpPr>
          <p:cNvPr id="21" name="Cloud 20">
            <a:extLst>
              <a:ext uri="{FF2B5EF4-FFF2-40B4-BE49-F238E27FC236}">
                <a16:creationId xmlns:a16="http://schemas.microsoft.com/office/drawing/2014/main" id="{A05EB599-7D07-4CF8-A447-8C6015883341}"/>
              </a:ext>
            </a:extLst>
          </p:cNvPr>
          <p:cNvSpPr/>
          <p:nvPr/>
        </p:nvSpPr>
        <p:spPr>
          <a:xfrm>
            <a:off x="9582698" y="1979504"/>
            <a:ext cx="2510971" cy="1480458"/>
          </a:xfrm>
          <a:prstGeom prst="cloud">
            <a:avLst/>
          </a:prstGeom>
          <a:solidFill>
            <a:srgbClr val="0070C0">
              <a:alpha val="36863"/>
            </a:srgb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2000" i="1" dirty="0">
                <a:solidFill>
                  <a:schemeClr val="tx1"/>
                </a:solidFill>
                <a:latin typeface="Abadi" panose="020B0604020104020204" pitchFamily="34" charset="0"/>
              </a:rPr>
              <a:t>Intercountry Adoption Assessments</a:t>
            </a:r>
          </a:p>
        </p:txBody>
      </p:sp>
      <p:sp>
        <p:nvSpPr>
          <p:cNvPr id="23" name="Cloud 22">
            <a:extLst>
              <a:ext uri="{FF2B5EF4-FFF2-40B4-BE49-F238E27FC236}">
                <a16:creationId xmlns:a16="http://schemas.microsoft.com/office/drawing/2014/main" id="{12FAF411-4AC9-40B8-9821-2866F391F5AB}"/>
              </a:ext>
            </a:extLst>
          </p:cNvPr>
          <p:cNvSpPr/>
          <p:nvPr/>
        </p:nvSpPr>
        <p:spPr>
          <a:xfrm>
            <a:off x="9601215" y="3686354"/>
            <a:ext cx="2510971" cy="1480458"/>
          </a:xfrm>
          <a:prstGeom prst="cloud">
            <a:avLst/>
          </a:prstGeom>
          <a:solidFill>
            <a:srgbClr val="FF0000">
              <a:alpha val="36863"/>
            </a:srgb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2400" i="1" dirty="0">
                <a:solidFill>
                  <a:schemeClr val="tx1"/>
                </a:solidFill>
                <a:latin typeface="Abadi" panose="020B0604020104020204" pitchFamily="34" charset="0"/>
              </a:rPr>
              <a:t>Tusla Adoption Service</a:t>
            </a:r>
          </a:p>
        </p:txBody>
      </p:sp>
      <p:sp>
        <p:nvSpPr>
          <p:cNvPr id="24" name="Cloud 23">
            <a:extLst>
              <a:ext uri="{FF2B5EF4-FFF2-40B4-BE49-F238E27FC236}">
                <a16:creationId xmlns:a16="http://schemas.microsoft.com/office/drawing/2014/main" id="{136E8818-5782-4899-A7DD-7C5166D106D8}"/>
              </a:ext>
            </a:extLst>
          </p:cNvPr>
          <p:cNvSpPr/>
          <p:nvPr/>
        </p:nvSpPr>
        <p:spPr>
          <a:xfrm>
            <a:off x="8429176" y="5258342"/>
            <a:ext cx="2510971" cy="1480458"/>
          </a:xfrm>
          <a:prstGeom prst="cloud">
            <a:avLst/>
          </a:prstGeom>
          <a:solidFill>
            <a:srgbClr val="FFFF00">
              <a:alpha val="36863"/>
            </a:srgb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2400" i="1" dirty="0">
                <a:solidFill>
                  <a:schemeClr val="tx1"/>
                </a:solidFill>
                <a:latin typeface="Abadi" panose="020B0604020104020204" pitchFamily="34" charset="0"/>
              </a:rPr>
              <a:t>PhD Candidate</a:t>
            </a:r>
          </a:p>
        </p:txBody>
      </p:sp>
      <p:sp>
        <p:nvSpPr>
          <p:cNvPr id="25" name="Cloud 24">
            <a:extLst>
              <a:ext uri="{FF2B5EF4-FFF2-40B4-BE49-F238E27FC236}">
                <a16:creationId xmlns:a16="http://schemas.microsoft.com/office/drawing/2014/main" id="{C308F670-C2E6-4AC8-B044-E8BCC196E4ED}"/>
              </a:ext>
            </a:extLst>
          </p:cNvPr>
          <p:cNvSpPr/>
          <p:nvPr/>
        </p:nvSpPr>
        <p:spPr>
          <a:xfrm>
            <a:off x="5192007" y="5362302"/>
            <a:ext cx="2510971" cy="1480458"/>
          </a:xfrm>
          <a:prstGeom prst="cloud">
            <a:avLst/>
          </a:prstGeom>
          <a:solidFill>
            <a:srgbClr val="00B050">
              <a:alpha val="36863"/>
            </a:srgb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i="1" dirty="0">
                <a:solidFill>
                  <a:schemeClr val="tx1"/>
                </a:solidFill>
                <a:latin typeface="Abadi" panose="020B0604020104020204" pitchFamily="34" charset="0"/>
              </a:rPr>
              <a:t>Special interest in Adoption from Foster Care</a:t>
            </a:r>
          </a:p>
        </p:txBody>
      </p:sp>
    </p:spTree>
    <p:extLst>
      <p:ext uri="{BB962C8B-B14F-4D97-AF65-F5344CB8AC3E}">
        <p14:creationId xmlns:p14="http://schemas.microsoft.com/office/powerpoint/2010/main" val="3428991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FEE0FF-322B-4C51-BC99-9EB93CA66EFC}"/>
              </a:ext>
            </a:extLst>
          </p:cNvPr>
          <p:cNvSpPr txBox="1"/>
          <p:nvPr/>
        </p:nvSpPr>
        <p:spPr>
          <a:xfrm>
            <a:off x="1828800" y="1324511"/>
            <a:ext cx="8840749" cy="2862322"/>
          </a:xfrm>
          <a:prstGeom prst="rect">
            <a:avLst/>
          </a:prstGeom>
          <a:noFill/>
        </p:spPr>
        <p:txBody>
          <a:bodyPr wrap="square" rtlCol="0">
            <a:spAutoFit/>
          </a:bodyPr>
          <a:lstStyle/>
          <a:p>
            <a:endParaRPr lang="en-GB" sz="2000" b="1" dirty="0"/>
          </a:p>
          <a:p>
            <a:pPr algn="ctr"/>
            <a:r>
              <a:rPr lang="en-GB" sz="2800" b="1" i="1" dirty="0">
                <a:solidFill>
                  <a:schemeClr val="bg1"/>
                </a:solidFill>
              </a:rPr>
              <a:t>Definition of Social Work Research:</a:t>
            </a:r>
          </a:p>
          <a:p>
            <a:endParaRPr lang="en-GB" sz="2000" dirty="0"/>
          </a:p>
          <a:p>
            <a:pPr algn="ctr"/>
            <a:r>
              <a:rPr lang="en-IE" sz="2400" i="1" dirty="0">
                <a:solidFill>
                  <a:schemeClr val="bg1"/>
                </a:solidFill>
              </a:rPr>
              <a:t>“any empirical or scholarly inquiry (research, evaluation or analysis), conducted by researchers, practitioners, service users/carers, and others within the social work community, that is intended, wholly or to a significant degree, to address the purposes of social work.” </a:t>
            </a:r>
          </a:p>
          <a:p>
            <a:pPr algn="ctr"/>
            <a:r>
              <a:rPr lang="en-IE" sz="1600" i="1" dirty="0">
                <a:solidFill>
                  <a:schemeClr val="bg1"/>
                </a:solidFill>
              </a:rPr>
              <a:t>(Shaw and Norton 2008: 954)</a:t>
            </a:r>
            <a:endParaRPr lang="en-GB" sz="1600" i="1" dirty="0">
              <a:solidFill>
                <a:schemeClr val="bg1"/>
              </a:solidFill>
            </a:endParaRPr>
          </a:p>
        </p:txBody>
      </p:sp>
    </p:spTree>
    <p:extLst>
      <p:ext uri="{BB962C8B-B14F-4D97-AF65-F5344CB8AC3E}">
        <p14:creationId xmlns:p14="http://schemas.microsoft.com/office/powerpoint/2010/main" val="2615209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99C7EC6D-2F62-4EE4-8876-BDFECC038867}"/>
              </a:ext>
            </a:extLst>
          </p:cNvPr>
          <p:cNvSpPr/>
          <p:nvPr/>
        </p:nvSpPr>
        <p:spPr>
          <a:xfrm>
            <a:off x="0" y="0"/>
            <a:ext cx="44196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9979EA6A-583C-494F-B735-4F7C35A3CDC1}"/>
              </a:ext>
            </a:extLst>
          </p:cNvPr>
          <p:cNvSpPr txBox="1"/>
          <p:nvPr/>
        </p:nvSpPr>
        <p:spPr>
          <a:xfrm>
            <a:off x="643468" y="643467"/>
            <a:ext cx="3415612" cy="5571066"/>
          </a:xfrm>
          <a:prstGeom prst="rect">
            <a:avLst/>
          </a:prstGeom>
        </p:spPr>
        <p:txBody>
          <a:bodyPr vert="horz" lIns="91440" tIns="45720" rIns="91440" bIns="45720" rtlCol="0" anchor="ctr">
            <a:normAutofit/>
          </a:bodyPr>
          <a:lstStyle/>
          <a:p>
            <a:pPr defTabSz="914400">
              <a:lnSpc>
                <a:spcPct val="80000"/>
              </a:lnSpc>
              <a:spcBef>
                <a:spcPct val="0"/>
              </a:spcBef>
              <a:spcAft>
                <a:spcPts val="600"/>
              </a:spcAft>
            </a:pPr>
            <a:r>
              <a:rPr lang="en-US" sz="5000" kern="1200" cap="all" spc="100" baseline="0">
                <a:solidFill>
                  <a:srgbClr val="FFFFFF"/>
                </a:solidFill>
                <a:latin typeface="+mj-lt"/>
                <a:ea typeface="+mj-ea"/>
                <a:cs typeface="+mj-cs"/>
              </a:rPr>
              <a:t>Unique aspects of Social Work Research</a:t>
            </a:r>
          </a:p>
        </p:txBody>
      </p:sp>
      <p:graphicFrame>
        <p:nvGraphicFramePr>
          <p:cNvPr id="40" name="TextBox 3">
            <a:extLst>
              <a:ext uri="{FF2B5EF4-FFF2-40B4-BE49-F238E27FC236}">
                <a16:creationId xmlns:a16="http://schemas.microsoft.com/office/drawing/2014/main" id="{D03F71E0-7F8D-40E2-A939-4B8A55DF159A}"/>
              </a:ext>
            </a:extLst>
          </p:cNvPr>
          <p:cNvGraphicFramePr/>
          <p:nvPr>
            <p:extLst>
              <p:ext uri="{D42A27DB-BD31-4B8C-83A1-F6EECF244321}">
                <p14:modId xmlns:p14="http://schemas.microsoft.com/office/powerpoint/2010/main" val="3866871869"/>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52721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DCFE37F3-0B60-4C05-8814-51EDD469F889}"/>
              </a:ext>
            </a:extLst>
          </p:cNvPr>
          <p:cNvSpPr/>
          <p:nvPr/>
        </p:nvSpPr>
        <p:spPr>
          <a:xfrm>
            <a:off x="1143000" y="2164080"/>
            <a:ext cx="4419600" cy="2743200"/>
          </a:xfrm>
          <a:prstGeom prst="roundRect">
            <a:avLst>
              <a:gd name="adj" fmla="val 1055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i="1" dirty="0"/>
              <a:t>“Undertake research in an ethical manner”</a:t>
            </a:r>
          </a:p>
          <a:p>
            <a:pPr algn="ctr"/>
            <a:endParaRPr lang="en-GB" sz="2800" b="1" i="1" dirty="0"/>
          </a:p>
          <a:p>
            <a:pPr algn="ctr"/>
            <a:r>
              <a:rPr lang="en-GB" i="1" dirty="0"/>
              <a:t>CORU Code of ethics:</a:t>
            </a:r>
          </a:p>
        </p:txBody>
      </p:sp>
      <p:sp>
        <p:nvSpPr>
          <p:cNvPr id="7" name="Rectangle: Rounded Corners 6">
            <a:extLst>
              <a:ext uri="{FF2B5EF4-FFF2-40B4-BE49-F238E27FC236}">
                <a16:creationId xmlns:a16="http://schemas.microsoft.com/office/drawing/2014/main" id="{88C41E79-95DC-4BAD-81BC-764DB117DAC7}"/>
              </a:ext>
            </a:extLst>
          </p:cNvPr>
          <p:cNvSpPr/>
          <p:nvPr/>
        </p:nvSpPr>
        <p:spPr>
          <a:xfrm>
            <a:off x="6705600" y="2164080"/>
            <a:ext cx="4419600" cy="2743200"/>
          </a:xfrm>
          <a:prstGeom prst="roundRect">
            <a:avLst>
              <a:gd name="adj" fmla="val 1055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i="1" dirty="0"/>
              <a:t>“deep in ethical waters”</a:t>
            </a:r>
            <a:br>
              <a:rPr lang="en-GB" sz="2800" b="1" i="1" dirty="0"/>
            </a:br>
            <a:br>
              <a:rPr lang="en-GB" sz="2800" i="1" dirty="0"/>
            </a:br>
            <a:r>
              <a:rPr lang="en-GB" sz="2000" i="1" dirty="0"/>
              <a:t>Martens &amp; Ginsberg</a:t>
            </a:r>
            <a:endParaRPr lang="en-GB" sz="2800" i="1" dirty="0"/>
          </a:p>
        </p:txBody>
      </p:sp>
    </p:spTree>
    <p:extLst>
      <p:ext uri="{BB962C8B-B14F-4D97-AF65-F5344CB8AC3E}">
        <p14:creationId xmlns:p14="http://schemas.microsoft.com/office/powerpoint/2010/main" val="1469583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2DE0905C-5186-400E-BE0F-0863509C4870}"/>
              </a:ext>
            </a:extLst>
          </p:cNvPr>
          <p:cNvSpPr/>
          <p:nvPr/>
        </p:nvSpPr>
        <p:spPr>
          <a:xfrm>
            <a:off x="1143000" y="2164080"/>
            <a:ext cx="4419600" cy="3265170"/>
          </a:xfrm>
          <a:prstGeom prst="roundRect">
            <a:avLst>
              <a:gd name="adj" fmla="val 1055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a:t> Researchers with current practice experience in the field they are researching there are disadvantages that need careful ethical consideration:</a:t>
            </a:r>
          </a:p>
        </p:txBody>
      </p:sp>
      <p:sp>
        <p:nvSpPr>
          <p:cNvPr id="4" name="Rectangle: Rounded Corners 3">
            <a:extLst>
              <a:ext uri="{FF2B5EF4-FFF2-40B4-BE49-F238E27FC236}">
                <a16:creationId xmlns:a16="http://schemas.microsoft.com/office/drawing/2014/main" id="{4E52F143-4AD9-4D08-B00C-3B3F38A31CF4}"/>
              </a:ext>
            </a:extLst>
          </p:cNvPr>
          <p:cNvSpPr/>
          <p:nvPr/>
        </p:nvSpPr>
        <p:spPr>
          <a:xfrm>
            <a:off x="6096000" y="2164080"/>
            <a:ext cx="5516880" cy="3265170"/>
          </a:xfrm>
          <a:prstGeom prst="roundRect">
            <a:avLst>
              <a:gd name="adj" fmla="val 1055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en-US" dirty="0"/>
              <a:t>Potential to impede the research process as it progresses.</a:t>
            </a:r>
          </a:p>
          <a:p>
            <a:pPr marL="285750" lvl="0" indent="-285750">
              <a:buFont typeface="Arial" panose="020B0604020202020204" pitchFamily="34" charset="0"/>
              <a:buChar char="•"/>
            </a:pPr>
            <a:r>
              <a:rPr lang="en-US" dirty="0"/>
              <a:t>Participant may make assumptions and fail to explain their individual experience.</a:t>
            </a:r>
          </a:p>
          <a:p>
            <a:pPr marL="285750" lvl="0" indent="-285750">
              <a:buFont typeface="Arial" panose="020B0604020202020204" pitchFamily="34" charset="0"/>
              <a:buChar char="•"/>
            </a:pPr>
            <a:r>
              <a:rPr lang="en-US" dirty="0"/>
              <a:t>Researcher's perceptions might be clouded by own personal experience</a:t>
            </a:r>
          </a:p>
          <a:p>
            <a:pPr marL="285750" lvl="0" indent="-285750">
              <a:buFont typeface="Arial" panose="020B0604020202020204" pitchFamily="34" charset="0"/>
              <a:buChar char="•"/>
            </a:pPr>
            <a:r>
              <a:rPr lang="en-US" dirty="0"/>
              <a:t>interview that is shaped and guided by the core aspects of the researcher's experience and not the participant’s. </a:t>
            </a:r>
            <a:r>
              <a:rPr lang="en-US" sz="1400" dirty="0"/>
              <a:t>(Dwyer &amp; Buckle,2009)</a:t>
            </a:r>
          </a:p>
        </p:txBody>
      </p:sp>
    </p:spTree>
    <p:extLst>
      <p:ext uri="{BB962C8B-B14F-4D97-AF65-F5344CB8AC3E}">
        <p14:creationId xmlns:p14="http://schemas.microsoft.com/office/powerpoint/2010/main" val="2256550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0A802CA-9346-4680-BB69-851EA489AD57}"/>
              </a:ext>
            </a:extLst>
          </p:cNvPr>
          <p:cNvSpPr>
            <a:spLocks noGrp="1"/>
          </p:cNvSpPr>
          <p:nvPr>
            <p:ph type="title"/>
          </p:nvPr>
        </p:nvSpPr>
        <p:spPr/>
        <p:txBody>
          <a:bodyPr>
            <a:normAutofit/>
          </a:bodyPr>
          <a:lstStyle/>
          <a:p>
            <a:r>
              <a:rPr lang="en-GB"/>
              <a:t>Introducing my PhD research</a:t>
            </a:r>
          </a:p>
        </p:txBody>
      </p:sp>
      <p:sp>
        <p:nvSpPr>
          <p:cNvPr id="4" name="Content Placeholder 3">
            <a:extLst>
              <a:ext uri="{FF2B5EF4-FFF2-40B4-BE49-F238E27FC236}">
                <a16:creationId xmlns:a16="http://schemas.microsoft.com/office/drawing/2014/main" id="{A9D23009-59E9-4FD7-9C20-C199FFABB2D5}"/>
              </a:ext>
            </a:extLst>
          </p:cNvPr>
          <p:cNvSpPr>
            <a:spLocks noGrp="1"/>
          </p:cNvSpPr>
          <p:nvPr>
            <p:ph idx="1"/>
          </p:nvPr>
        </p:nvSpPr>
        <p:spPr>
          <a:xfrm>
            <a:off x="4556355" y="2383003"/>
            <a:ext cx="7254645" cy="4392168"/>
          </a:xfrm>
        </p:spPr>
        <p:txBody>
          <a:bodyPr>
            <a:normAutofit/>
          </a:bodyPr>
          <a:lstStyle/>
          <a:p>
            <a:r>
              <a:rPr lang="en-IE" sz="2000" dirty="0"/>
              <a:t>My interest in this research topic comes directly from my experiences as a social work practitioner who has been working in the area of adoption since 2003</a:t>
            </a:r>
            <a:r>
              <a:rPr lang="en-IE" sz="2000" b="1" dirty="0"/>
              <a:t>.</a:t>
            </a:r>
            <a:endParaRPr lang="en-GB" sz="2000" b="1" dirty="0"/>
          </a:p>
          <a:p>
            <a:r>
              <a:rPr lang="en-GB" sz="2000" b="1" dirty="0"/>
              <a:t>Central Research Question:</a:t>
            </a:r>
          </a:p>
          <a:p>
            <a:r>
              <a:rPr lang="en-GB" sz="2000" dirty="0"/>
              <a:t>What is the Lived Experience of young adults who were adopted as older teenagers by their long term foster carers?</a:t>
            </a:r>
          </a:p>
          <a:p>
            <a:r>
              <a:rPr lang="en-GB" sz="2000" b="1" dirty="0"/>
              <a:t>Essentially what I want to understand is:</a:t>
            </a:r>
          </a:p>
          <a:p>
            <a:r>
              <a:rPr lang="en-GB" sz="2000" dirty="0"/>
              <a:t>What difference, if any, does being adopted late make to lived experiences in early adulthood?</a:t>
            </a:r>
          </a:p>
        </p:txBody>
      </p:sp>
      <p:pic>
        <p:nvPicPr>
          <p:cNvPr id="8" name="Graphic 7" descr="Head with gears">
            <a:extLst>
              <a:ext uri="{FF2B5EF4-FFF2-40B4-BE49-F238E27FC236}">
                <a16:creationId xmlns:a16="http://schemas.microsoft.com/office/drawing/2014/main" id="{A3A7DBC2-2E97-4DDC-831F-C82733A57D9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p:blipFill>
        <p:spPr>
          <a:xfrm>
            <a:off x="1107504" y="2386051"/>
            <a:ext cx="3448851" cy="3448851"/>
          </a:xfrm>
          <a:prstGeom prst="rect">
            <a:avLst/>
          </a:prstGeom>
        </p:spPr>
      </p:pic>
    </p:spTree>
    <p:extLst>
      <p:ext uri="{BB962C8B-B14F-4D97-AF65-F5344CB8AC3E}">
        <p14:creationId xmlns:p14="http://schemas.microsoft.com/office/powerpoint/2010/main" val="3559912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22953FD7-F17A-4D8D-8237-93E8D56716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FCF254A6-496E-41E5-BD4C-0A77FFEA18AC}"/>
              </a:ext>
            </a:extLst>
          </p:cNvPr>
          <p:cNvSpPr>
            <a:spLocks noGrp="1"/>
          </p:cNvSpPr>
          <p:nvPr>
            <p:ph type="title"/>
          </p:nvPr>
        </p:nvSpPr>
        <p:spPr>
          <a:xfrm>
            <a:off x="643468" y="643467"/>
            <a:ext cx="3415612" cy="5571066"/>
          </a:xfrm>
        </p:spPr>
        <p:txBody>
          <a:bodyPr vert="horz" lIns="91440" tIns="45720" rIns="91440" bIns="45720" rtlCol="0" anchor="ctr">
            <a:normAutofit/>
          </a:bodyPr>
          <a:lstStyle/>
          <a:p>
            <a:r>
              <a:rPr lang="en-US" kern="1200" cap="all" spc="100" baseline="0">
                <a:solidFill>
                  <a:srgbClr val="FFFFFF"/>
                </a:solidFill>
                <a:latin typeface="+mj-lt"/>
                <a:ea typeface="+mj-ea"/>
                <a:cs typeface="+mj-cs"/>
              </a:rPr>
              <a:t>STUDY DESIGN</a:t>
            </a:r>
          </a:p>
        </p:txBody>
      </p:sp>
      <p:graphicFrame>
        <p:nvGraphicFramePr>
          <p:cNvPr id="7" name="Content Placeholder 4">
            <a:extLst>
              <a:ext uri="{FF2B5EF4-FFF2-40B4-BE49-F238E27FC236}">
                <a16:creationId xmlns:a16="http://schemas.microsoft.com/office/drawing/2014/main" id="{23CC3B03-6F0E-4C2B-B1F9-94CD81C7ECEB}"/>
              </a:ext>
            </a:extLst>
          </p:cNvPr>
          <p:cNvGraphicFramePr>
            <a:graphicFrameLocks noGrp="1"/>
          </p:cNvGraphicFramePr>
          <p:nvPr>
            <p:ph sz="half" idx="1"/>
            <p:extLst>
              <p:ext uri="{D42A27DB-BD31-4B8C-83A1-F6EECF244321}">
                <p14:modId xmlns:p14="http://schemas.microsoft.com/office/powerpoint/2010/main" val="2263009248"/>
              </p:ext>
            </p:extLst>
          </p:nvPr>
        </p:nvGraphicFramePr>
        <p:xfrm>
          <a:off x="4881613" y="643467"/>
          <a:ext cx="7090610" cy="55710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276668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1162</Words>
  <Application>Microsoft Office PowerPoint</Application>
  <PresentationFormat>Widescreen</PresentationFormat>
  <Paragraphs>108</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Abadi</vt:lpstr>
      <vt:lpstr>Arial</vt:lpstr>
      <vt:lpstr>Calibri</vt:lpstr>
      <vt:lpstr>Tw Cen MT</vt:lpstr>
      <vt:lpstr>Tw Cen MT Condensed</vt:lpstr>
      <vt:lpstr>Wingdings 3</vt:lpstr>
      <vt:lpstr>Integral</vt:lpstr>
      <vt:lpstr>PowerPoint Presentation</vt:lpstr>
      <vt:lpstr>Objectives: </vt:lpstr>
      <vt:lpstr>PowerPoint Presentation</vt:lpstr>
      <vt:lpstr>PowerPoint Presentation</vt:lpstr>
      <vt:lpstr>PowerPoint Presentation</vt:lpstr>
      <vt:lpstr>PowerPoint Presentation</vt:lpstr>
      <vt:lpstr>PowerPoint Presentation</vt:lpstr>
      <vt:lpstr>Introducing my PhD research</vt:lpstr>
      <vt:lpstr>STUDY DESIGN</vt:lpstr>
      <vt:lpstr>STUDY RELEVANCE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Sinead Whiting</dc:creator>
  <cp:lastModifiedBy>CPD Officer</cp:lastModifiedBy>
  <cp:revision>7</cp:revision>
  <dcterms:created xsi:type="dcterms:W3CDTF">2019-06-10T21:18:10Z</dcterms:created>
  <dcterms:modified xsi:type="dcterms:W3CDTF">2019-06-11T12:37:14Z</dcterms:modified>
</cp:coreProperties>
</file>