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3" r:id="rId3"/>
    <p:sldId id="275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7" r:id="rId16"/>
    <p:sldId id="279" r:id="rId17"/>
    <p:sldId id="280" r:id="rId18"/>
    <p:sldId id="281" r:id="rId19"/>
    <p:sldId id="283" r:id="rId20"/>
    <p:sldId id="276" r:id="rId21"/>
    <p:sldId id="260" r:id="rId22"/>
    <p:sldId id="259" r:id="rId23"/>
    <p:sldId id="261" r:id="rId24"/>
    <p:sldId id="262" r:id="rId25"/>
    <p:sldId id="258" r:id="rId26"/>
    <p:sldId id="278" r:id="rId2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933397-0424-4836-8D59-5B33481DD234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C1FD17-7947-4200-A787-094034805A6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AED9BD-449D-4D38-A669-51FB557BF1D2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2516E8-1180-4375-9918-876A08EC63AE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2516E8-1180-4375-9918-876A08EC63AE}" type="slidenum">
              <a:rPr lang="en-IE" smtClean="0"/>
              <a:pPr/>
              <a:t>21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47BEEC-A242-40BA-B123-55CBEBFB0377}" type="datetimeFigureOut">
              <a:rPr lang="en-IE" smtClean="0"/>
              <a:pPr/>
              <a:t>13/06/2019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0CC8-F262-4890-B864-5057BA9054A4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16024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en-US" sz="3600" dirty="0"/>
            </a:br>
            <a:r>
              <a:rPr lang="en-US" sz="3600" dirty="0"/>
              <a:t>PhD research proposal title:</a:t>
            </a:r>
            <a:r>
              <a:rPr lang="en-US" sz="3600" b="1" dirty="0"/>
              <a:t>  </a:t>
            </a:r>
            <a:r>
              <a:rPr lang="en-IE" sz="3600" b="1" dirty="0"/>
              <a:t>From awaking from monastic slumber to unprecedented opportunity for Irish mental health services to address housing needs.</a:t>
            </a:r>
            <a:br>
              <a:rPr lang="en-IE" dirty="0"/>
            </a:b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9512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en-US" sz="3100" b="1" dirty="0"/>
              <a:t>All Ireland Social Work Research Conference,</a:t>
            </a:r>
          </a:p>
          <a:p>
            <a:endParaRPr lang="en-US" sz="3100" b="1" dirty="0"/>
          </a:p>
          <a:p>
            <a:r>
              <a:rPr lang="en-IE" sz="3100" dirty="0"/>
              <a:t>Carmelite Community Centre, Dublin 2.</a:t>
            </a:r>
          </a:p>
          <a:p>
            <a:r>
              <a:rPr lang="en-IE" sz="3100" dirty="0"/>
              <a:t>14, June, 2019</a:t>
            </a:r>
            <a:endParaRPr lang="en-US" sz="3100" dirty="0"/>
          </a:p>
          <a:p>
            <a:endParaRPr lang="en-US" sz="3100" b="1" dirty="0"/>
          </a:p>
          <a:p>
            <a:r>
              <a:rPr lang="en-US" sz="3100" b="1" dirty="0"/>
              <a:t>John Cowman</a:t>
            </a:r>
          </a:p>
          <a:p>
            <a:r>
              <a:rPr lang="en-US" sz="3100" b="1" dirty="0"/>
              <a:t>CHO7 Housing Coordinator &amp; PhD student</a:t>
            </a:r>
          </a:p>
          <a:p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Observed by Independent Reader: Affirmations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752528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en-IE" dirty="0"/>
              <a:t>Informative, respectful, person centred, thought provoking. </a:t>
            </a:r>
          </a:p>
          <a:p>
            <a:r>
              <a:rPr lang="en-IE" dirty="0"/>
              <a:t>Liked introduction to questions, list of housing options, and explanation on changing needs.</a:t>
            </a:r>
          </a:p>
          <a:p>
            <a:r>
              <a:rPr lang="en-IE" dirty="0"/>
              <a:t>Connections to human rights and recovery.</a:t>
            </a:r>
          </a:p>
          <a:p>
            <a:r>
              <a:rPr lang="en-IE" dirty="0"/>
              <a:t>Focused on housing and supports</a:t>
            </a:r>
          </a:p>
          <a:p>
            <a:r>
              <a:rPr lang="en-IE" dirty="0"/>
              <a:t>Will hopefully impact improvements in housing planning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Observed by Independent Reader: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IE" dirty="0"/>
              <a:t>Structural: shift some questions, reword others. </a:t>
            </a:r>
          </a:p>
          <a:p>
            <a:r>
              <a:rPr lang="en-IE" dirty="0"/>
              <a:t>Content: also ask housing history, if on LA waiting list, safety / isolation  issues. </a:t>
            </a:r>
          </a:p>
          <a:p>
            <a:r>
              <a:rPr lang="en-IE" dirty="0"/>
              <a:t>Offer support person.</a:t>
            </a:r>
          </a:p>
          <a:p>
            <a:r>
              <a:rPr lang="en-IE" dirty="0"/>
              <a:t>Emphasise value of research &amp; what findings will be used for.</a:t>
            </a:r>
          </a:p>
          <a:p>
            <a:r>
              <a:rPr lang="en-IE" dirty="0"/>
              <a:t>Advertise and explain this is a ‘study’.</a:t>
            </a:r>
          </a:p>
          <a:p>
            <a:r>
              <a:rPr lang="en-IE" dirty="0"/>
              <a:t>Be prepared to give housing information or details of where this can be found.</a:t>
            </a:r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Discussion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/>
              <a:t>Focus groups with service users and carers work well as a method of collecting feedback</a:t>
            </a:r>
          </a:p>
          <a:p>
            <a:endParaRPr lang="en-IE" dirty="0"/>
          </a:p>
          <a:p>
            <a:r>
              <a:rPr lang="en-IE" dirty="0"/>
              <a:t>There was a clear willingness on the part of service users and carers to contribute based on experience and current circumstances.</a:t>
            </a:r>
          </a:p>
          <a:p>
            <a:endParaRPr lang="en-IE" dirty="0"/>
          </a:p>
          <a:p>
            <a:r>
              <a:rPr lang="en-IE" dirty="0"/>
              <a:t>Our work comes at an interesting juncture as the HSE has begun to develop new structures for service user involvement.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Discussion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endParaRPr lang="en-IE" dirty="0"/>
          </a:p>
          <a:p>
            <a:r>
              <a:rPr lang="en-IE" dirty="0"/>
              <a:t>There are differences between concerns of service users and carers.</a:t>
            </a:r>
          </a:p>
          <a:p>
            <a:endParaRPr lang="en-IE" dirty="0"/>
          </a:p>
          <a:p>
            <a:r>
              <a:rPr lang="en-IE" dirty="0"/>
              <a:t>Traditionally  passive recipients of research. </a:t>
            </a:r>
          </a:p>
          <a:p>
            <a:endParaRPr lang="en-IE" dirty="0"/>
          </a:p>
          <a:p>
            <a:r>
              <a:rPr lang="en-IE" dirty="0"/>
              <a:t>Unlikely to change without purposeful effort to involve, include and co-produce.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Section 2:</a:t>
            </a:r>
            <a:br>
              <a:rPr lang="en-IE" dirty="0"/>
            </a:br>
            <a:r>
              <a:rPr lang="en-IE" dirty="0"/>
              <a:t>The Inpatient Housing Needs Study</a:t>
            </a:r>
            <a:br>
              <a:rPr lang="en-IE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5415"/>
            <a:ext cx="8229600" cy="3810274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anchor="ctr">
            <a:spAutoFit/>
          </a:bodyPr>
          <a:lstStyle/>
          <a:p>
            <a:pPr>
              <a:buNone/>
            </a:pPr>
            <a:r>
              <a:rPr lang="en-US" sz="2800" dirty="0"/>
              <a:t>The objectives are; </a:t>
            </a:r>
            <a:endParaRPr lang="en-IE" sz="2800" dirty="0"/>
          </a:p>
          <a:p>
            <a:pPr>
              <a:buNone/>
            </a:pPr>
            <a:endParaRPr lang="en-IE" sz="2400" dirty="0"/>
          </a:p>
          <a:p>
            <a:r>
              <a:rPr lang="en-US" sz="2800" dirty="0"/>
              <a:t>to identify the prevalence of housing need on the acute unit, </a:t>
            </a:r>
            <a:endParaRPr lang="en-IE" sz="2800" dirty="0"/>
          </a:p>
          <a:p>
            <a:r>
              <a:rPr lang="en-US" sz="2800" dirty="0"/>
              <a:t>to describe the housing and support needs and preferences of inpatients with unmet housing needs. </a:t>
            </a:r>
            <a:endParaRPr lang="en-IE" sz="2800" dirty="0"/>
          </a:p>
          <a:p>
            <a:r>
              <a:rPr lang="en-US" sz="2800" dirty="0"/>
              <a:t>to </a:t>
            </a:r>
            <a:r>
              <a:rPr lang="en-US" sz="2800"/>
              <a:t>describe and </a:t>
            </a:r>
            <a:r>
              <a:rPr lang="en-US" sz="2800" dirty="0"/>
              <a:t>key nurse’s perceptions of preferred housing and support options.</a:t>
            </a:r>
            <a:endParaRPr lang="en-IE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23529" y="188640"/>
          <a:ext cx="8568950" cy="6286619"/>
        </p:xfrm>
        <a:graphic>
          <a:graphicData uri="http://schemas.openxmlformats.org/drawingml/2006/table">
            <a:tbl>
              <a:tblPr/>
              <a:tblGrid>
                <a:gridCol w="1546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01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1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411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609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b="1" dirty="0">
                          <a:latin typeface="Calibri"/>
                          <a:ea typeface="Calibri"/>
                          <a:cs typeface="Times New Roman"/>
                        </a:rPr>
                        <a:t>In-patient Housing Needs Study: The Three Phases of Data collection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 dirty="0">
                          <a:latin typeface="Calibri"/>
                          <a:ea typeface="Calibri"/>
                          <a:cs typeface="Times New Roman"/>
                        </a:rPr>
                        <a:t>Phase 1</a:t>
                      </a: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 dirty="0">
                          <a:latin typeface="Calibri"/>
                          <a:ea typeface="Calibri"/>
                          <a:cs typeface="Times New Roman"/>
                        </a:rPr>
                        <a:t>Phase 2</a:t>
                      </a: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 dirty="0">
                          <a:latin typeface="Calibri"/>
                          <a:ea typeface="Calibri"/>
                          <a:cs typeface="Times New Roman"/>
                        </a:rPr>
                        <a:t>Phase 3</a:t>
                      </a: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>
                          <a:latin typeface="Calibri"/>
                          <a:ea typeface="Calibri"/>
                          <a:cs typeface="Times New Roman"/>
                        </a:rPr>
                        <a:t>Name of questionnaire</a:t>
                      </a:r>
                      <a:endParaRPr lang="en-IE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Prevalence questionnaire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Inpatient questionnaire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Key nurse questionnaire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>
                          <a:latin typeface="Calibri"/>
                          <a:ea typeface="Calibri"/>
                          <a:cs typeface="Times New Roman"/>
                        </a:rPr>
                        <a:t>Purpose</a:t>
                      </a:r>
                      <a:endParaRPr lang="en-IE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To collect numerical data re levels of housing need among inpatients, </a:t>
                      </a:r>
                      <a:r>
                        <a:rPr lang="en-IE" sz="1200" dirty="0" err="1">
                          <a:latin typeface="Calibri"/>
                          <a:ea typeface="Calibri"/>
                          <a:cs typeface="Times New Roman"/>
                        </a:rPr>
                        <a:t>eg</a:t>
                      </a: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 how many discharged ‘no fixed abode’ in past week?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To collect subjective information re current housing needs, and preferred housing and support needs and some demographic data. 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To collect staff perception re current housing needs, and preferred housing and support needs.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1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>
                          <a:latin typeface="Calibri"/>
                          <a:ea typeface="Calibri"/>
                          <a:cs typeface="Times New Roman"/>
                        </a:rPr>
                        <a:t>Participant</a:t>
                      </a:r>
                      <a:endParaRPr lang="en-IE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CMNs who know the inpatients well.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Inpatient with housing need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Key nurse for each inpatient participant.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426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 dirty="0">
                          <a:latin typeface="Calibri"/>
                          <a:ea typeface="Calibri"/>
                          <a:cs typeface="Times New Roman"/>
                        </a:rPr>
                        <a:t>Frequency</a:t>
                      </a:r>
                      <a:endParaRPr lang="en-IE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Weekly over 6 month study period.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Once within 6 month study period. Could be interviewed a second time if he/she was discharged and readmitted with a different housing need.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One interview for each inpatient participant within 6 month study period.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0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>
                          <a:latin typeface="Calibri"/>
                          <a:ea typeface="Calibri"/>
                          <a:cs typeface="Times New Roman"/>
                        </a:rPr>
                        <a:t>No. questions</a:t>
                      </a:r>
                      <a:endParaRPr lang="en-IE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14?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42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28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548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b="1">
                          <a:latin typeface="Calibri"/>
                          <a:ea typeface="Calibri"/>
                          <a:cs typeface="Times New Roman"/>
                        </a:rPr>
                        <a:t>Source</a:t>
                      </a:r>
                      <a:endParaRPr lang="en-IE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Adapted from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-Cowman 2012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-McDonnell &amp; Murphy 2017.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Adapted from;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-National Census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-Consumer Housing Preference Survey (Tanzman 1990)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-Consumer Housing Preference Survey Short Version-Consumer (</a:t>
                      </a:r>
                      <a:r>
                        <a:rPr lang="en-IE" sz="1200" dirty="0" err="1">
                          <a:latin typeface="Calibri"/>
                          <a:ea typeface="Calibri"/>
                          <a:cs typeface="Times New Roman"/>
                        </a:rPr>
                        <a:t>Piat</a:t>
                      </a: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 et al 2008).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Adapted from;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Consumer Housing Preference Survey Short Version - Professional (</a:t>
                      </a:r>
                      <a:r>
                        <a:rPr lang="en-IE" sz="1200" dirty="0" err="1">
                          <a:latin typeface="Calibri"/>
                          <a:ea typeface="Calibri"/>
                          <a:cs typeface="Times New Roman"/>
                        </a:rPr>
                        <a:t>Piat</a:t>
                      </a:r>
                      <a:r>
                        <a:rPr lang="en-IE" sz="1200" dirty="0">
                          <a:latin typeface="Calibri"/>
                          <a:ea typeface="Calibri"/>
                          <a:cs typeface="Times New Roman"/>
                        </a:rPr>
                        <a:t> et al 2008).</a:t>
                      </a:r>
                    </a:p>
                  </a:txBody>
                  <a:tcPr marL="51632" marR="516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Weekly prevalence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inpatients are on the ward?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have accommodation related needs?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‘long stay’ / ‘delayed discharge’/’non-acute’ inpatients are on the ward? 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/>
              <a:t>Of these, how many have accommodation related needs?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inpatients were discharged ‘No Fixed Abode’ to in the past week? </a:t>
            </a:r>
          </a:p>
          <a:p>
            <a:pPr marL="514350" indent="-514350">
              <a:buFont typeface="+mj-lt"/>
              <a:buAutoNum type="arabicPeriod"/>
            </a:pPr>
            <a:r>
              <a:rPr lang="en-IE" dirty="0"/>
              <a:t>Of these, how many were discharged to the homeless services in the past week?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inpatients on the ward are currently waiting for a nursing home placement?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inpatients will return to their rehabilitation accommodation when ready for discharge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How many inpatients are waiting for placement in one of our rehabilitation accommodations or specialised placement? 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r>
              <a:rPr lang="en-IE" dirty="0"/>
              <a:t>Overview of inpatient questionnaire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620688"/>
          <a:ext cx="8229600" cy="6202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27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dirty="0">
                          <a:latin typeface="+mn-lt"/>
                          <a:ea typeface="Calibri"/>
                          <a:cs typeface="Times New Roman"/>
                        </a:rPr>
                        <a:t>Section 1: Housing Situation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Describe your ‘housing need’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Where do you normally reside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2a. 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 thing you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about being there  &amp;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2c.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Overall satisfaction with being there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3.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Immediately prior to this admission?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4.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Urgency re housing.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5.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Home ownership (past/current)  If yes: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6.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Rent social housing (past/curre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nt)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If yes: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7.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Private rented  (past/current)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If yes: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8.      Homeless (past/current)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If yes: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9       MH Accommodation  (past/current)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If yes: 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like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E" sz="1100" u="sng" dirty="0">
                          <a:latin typeface="+mn-lt"/>
                          <a:ea typeface="Calibri"/>
                          <a:cs typeface="Times New Roman"/>
                        </a:rPr>
                        <a:t>dislike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10.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Impact on admission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86410" algn="l"/>
                        </a:tabLs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11.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Delaying your discharge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dirty="0">
                          <a:latin typeface="+mn-lt"/>
                          <a:ea typeface="Calibri"/>
                          <a:cs typeface="Times New Roman"/>
                        </a:rPr>
                        <a:t>Section 2: Preferred Housing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Ideal place 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Explain 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	Location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Explain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3	Live with mental health service users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Explain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4	Alone or with others.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If with others; Who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5	Desire to own your own place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&amp;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Explain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6a	Is your money enough to live on in desired place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6b	If cost of living is more expensive any ideas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6c	Some ideas for managing additional costs. Would you consider?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7	Anything else to add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1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dirty="0">
                          <a:latin typeface="+mn-lt"/>
                          <a:ea typeface="Calibri"/>
                          <a:cs typeface="Times New Roman"/>
                        </a:rPr>
                        <a:t>Section 3: Preferred Supports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1. 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Ideal supports or services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List of supports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List of things you may need help with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Mental Health Supports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,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Frequency 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Duration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Other supports. 1</a:t>
                      </a:r>
                      <a:r>
                        <a:rPr lang="en-IE" sz="1100" baseline="30000" dirty="0">
                          <a:latin typeface="+mn-lt"/>
                          <a:ea typeface="Calibri"/>
                          <a:cs typeface="Times New Roman"/>
                        </a:rPr>
                        <a:t>st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person /place you call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6      Frequency     &amp;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Satisfaction</a:t>
                      </a:r>
                    </a:p>
                    <a:p>
                      <a:pPr marL="486410" indent="-4864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7   Two most important supports to live  where you would like to live.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8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Does key worker know your preferred housing and supports 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9       Anything else to add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b="1" dirty="0">
                          <a:latin typeface="+mn-lt"/>
                          <a:ea typeface="Calibri"/>
                          <a:cs typeface="Times New Roman"/>
                        </a:rPr>
                        <a:t>Section 4: Demographic </a:t>
                      </a: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	Gender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                       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2	DOB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3	Marital status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                        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4	Nationality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5	Long-lasting conditions	If yes: what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7	Health in general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8	Primary diagnosis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9	Legal status (involuntary)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10	Length of stay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11	Education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12	Principle status (work),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13	Primary employment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14	Daily activity outside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 ,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If yes: what? Days p/w?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15	Children,</a:t>
                      </a:r>
                      <a:r>
                        <a:rPr lang="en-IE" sz="11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If dependent, living with you?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16a-j 	Financial situation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+mn-lt"/>
                          <a:ea typeface="Calibri"/>
                          <a:cs typeface="Times New Roman"/>
                        </a:rPr>
                        <a:t>17a-b	Satisfaction with finances</a:t>
                      </a:r>
                    </a:p>
                    <a:p>
                      <a:pPr marL="45720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100" dirty="0">
                          <a:latin typeface="Calibri"/>
                          <a:ea typeface="Calibri"/>
                          <a:cs typeface="Times New Roman"/>
                        </a:rPr>
                        <a:t>	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IE" dirty="0"/>
              <a:t>Key–Nurse questionnaire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6612"/>
          <a:ext cx="8229600" cy="5834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682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Section 3. Housing needs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1.  Patient’s Housing need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2.  Patient’s normal residence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3.  Satisfaction with normal residence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4.  Immediately prior to admission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5.  Urgency re patient’s housing needs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6.  Patient’s housing need effect admission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7"/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Patient’s housing need delay discharge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7"/>
                      </a:pPr>
                      <a:endParaRPr lang="en-US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7"/>
                      </a:pPr>
                      <a:endParaRPr lang="en-IE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Section 2: Desired situation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1.   Ideal place for patient to live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1a.  Why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2.   With other service users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2a.  Why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3.   Alone or with others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3a.  If yes: with whom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2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Section 5: Desired supports 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1.  Ideal supports /services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2.  Amount of help required (list)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3.  Help with activities of daily living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4a. MH supports: yes /no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4b. Frequency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4c. Duration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5.  Two key (non MH) supports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6.  Capacity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E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+mn-lt"/>
                          <a:ea typeface="Calibri"/>
                          <a:cs typeface="Times New Roman"/>
                        </a:rPr>
                        <a:t>Section 4: Context </a:t>
                      </a:r>
                      <a:endParaRPr lang="en-IE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+mn-lt"/>
                          <a:ea typeface="Calibri"/>
                          <a:cs typeface="Times New Roman"/>
                        </a:rPr>
                        <a:t>1.   </a:t>
                      </a: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Long-lasting conditions.</a:t>
                      </a:r>
                      <a:r>
                        <a:rPr lang="en-IE" sz="14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 If yes: what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2.   Health in general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3.   Primary diagnosis.</a:t>
                      </a:r>
                      <a:r>
                        <a:rPr lang="en-IE" sz="1400" baseline="0" dirty="0">
                          <a:latin typeface="+mn-lt"/>
                          <a:ea typeface="Calibri"/>
                          <a:cs typeface="Times New Roman"/>
                        </a:rPr>
                        <a:t>           </a:t>
                      </a: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 If yes: what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4.   Principle status (work),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5.   Daily activity outside the house.</a:t>
                      </a:r>
                      <a:r>
                        <a:rPr lang="en-IE" sz="1400" baseline="0" dirty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 If yes:</a:t>
                      </a:r>
                      <a:r>
                        <a:rPr lang="en-IE" sz="1400" baseline="0" dirty="0">
                          <a:latin typeface="+mn-lt"/>
                          <a:ea typeface="Calibri"/>
                          <a:cs typeface="Times New Roman"/>
                        </a:rPr>
                        <a:t> w</a:t>
                      </a: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hat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5b.  Days per week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6.   Children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7a-c.  Financial situation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8.    Enough to live 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9.    Satisfaction with financial situation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+mn-lt"/>
                          <a:ea typeface="Calibri"/>
                          <a:cs typeface="Times New Roman"/>
                        </a:rPr>
                        <a:t>10.  Does financial situation impact housing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Update &amp; key learning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36054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9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482">
                <a:tc>
                  <a:txBody>
                    <a:bodyPr/>
                    <a:lstStyle/>
                    <a:p>
                      <a:r>
                        <a:rPr lang="en-IE" dirty="0"/>
                        <a:t>part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0510">
                <a:tc>
                  <a:txBody>
                    <a:bodyPr/>
                    <a:lstStyle/>
                    <a:p>
                      <a:pPr marL="342900" indent="-342900">
                        <a:buAutoNum type="arabicPlain"/>
                      </a:pPr>
                      <a:r>
                        <a:rPr lang="en-IE" dirty="0"/>
                        <a:t>Weekly   Prevalence</a:t>
                      </a:r>
                    </a:p>
                    <a:p>
                      <a:pPr marL="342900" indent="-342900">
                        <a:buNone/>
                      </a:pPr>
                      <a:endParaRPr lang="en-IE" dirty="0"/>
                    </a:p>
                    <a:p>
                      <a:endParaRPr lang="en-IE" dirty="0"/>
                    </a:p>
                    <a:p>
                      <a:pPr marL="342900" indent="-342900">
                        <a:buAutoNum type="arabicPlain" startAt="2"/>
                      </a:pPr>
                      <a:r>
                        <a:rPr lang="en-IE" dirty="0"/>
                        <a:t>Inpatients</a:t>
                      </a:r>
                      <a:r>
                        <a:rPr lang="en-IE" baseline="0" dirty="0"/>
                        <a:t> interviewed</a:t>
                      </a:r>
                    </a:p>
                    <a:p>
                      <a:pPr marL="342900" indent="-342900">
                        <a:buNone/>
                      </a:pPr>
                      <a:endParaRPr lang="en-IE" baseline="0" dirty="0"/>
                    </a:p>
                    <a:p>
                      <a:endParaRPr lang="en-IE" baseline="0" dirty="0"/>
                    </a:p>
                    <a:p>
                      <a:pPr marL="342900" indent="-342900">
                        <a:buAutoNum type="arabicPlain" startAt="3"/>
                      </a:pPr>
                      <a:r>
                        <a:rPr lang="en-IE" baseline="0" dirty="0" err="1"/>
                        <a:t>Keynurses</a:t>
                      </a:r>
                      <a:r>
                        <a:rPr lang="en-IE" baseline="0" dirty="0"/>
                        <a:t> interviewed</a:t>
                      </a:r>
                    </a:p>
                    <a:p>
                      <a:pPr marL="342900" indent="-342900">
                        <a:buNone/>
                      </a:pP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Finished March ’19.</a:t>
                      </a:r>
                    </a:p>
                    <a:p>
                      <a:endParaRPr lang="en-IE" dirty="0"/>
                    </a:p>
                    <a:p>
                      <a:endParaRPr lang="en-IE" dirty="0"/>
                    </a:p>
                    <a:p>
                      <a:endParaRPr lang="en-IE" dirty="0"/>
                    </a:p>
                    <a:p>
                      <a:r>
                        <a:rPr lang="en-IE" dirty="0"/>
                        <a:t>63</a:t>
                      </a:r>
                    </a:p>
                    <a:p>
                      <a:endParaRPr lang="en-IE" dirty="0"/>
                    </a:p>
                    <a:p>
                      <a:endParaRPr lang="en-IE" dirty="0"/>
                    </a:p>
                    <a:p>
                      <a:endParaRPr lang="en-IE" dirty="0"/>
                    </a:p>
                    <a:p>
                      <a:r>
                        <a:rPr lang="en-IE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E" dirty="0"/>
              <a:t>Learning:</a:t>
            </a:r>
          </a:p>
          <a:p>
            <a:pPr>
              <a:buNone/>
            </a:pPr>
            <a:r>
              <a:rPr lang="en-IE" dirty="0"/>
              <a:t>2 more applications to REC;</a:t>
            </a:r>
          </a:p>
          <a:p>
            <a:pPr>
              <a:buNone/>
            </a:pPr>
            <a:r>
              <a:rPr lang="en-IE" dirty="0"/>
              <a:t>Focus Groups &amp; Extension of study (from 6 to 12 </a:t>
            </a:r>
            <a:r>
              <a:rPr lang="en-IE" dirty="0" err="1"/>
              <a:t>mts</a:t>
            </a:r>
            <a:r>
              <a:rPr lang="en-IE" dirty="0"/>
              <a:t>)</a:t>
            </a:r>
          </a:p>
          <a:p>
            <a:pPr>
              <a:buNone/>
            </a:pPr>
            <a:r>
              <a:rPr lang="en-IE" dirty="0"/>
              <a:t>A lot of rich descriptive data</a:t>
            </a:r>
          </a:p>
          <a:p>
            <a:pPr>
              <a:buNone/>
            </a:pPr>
            <a:r>
              <a:rPr lang="en-IE" dirty="0"/>
              <a:t>Strikes &amp; discharges</a:t>
            </a:r>
          </a:p>
          <a:p>
            <a:pPr>
              <a:buNone/>
            </a:pPr>
            <a:r>
              <a:rPr lang="en-IE" dirty="0"/>
              <a:t>More suitable for ward based staff.</a:t>
            </a:r>
          </a:p>
          <a:p>
            <a:pPr>
              <a:buNone/>
            </a:pPr>
            <a:r>
              <a:rPr lang="en-IE" dirty="0"/>
              <a:t>KISS</a:t>
            </a:r>
          </a:p>
          <a:p>
            <a:pPr>
              <a:buNone/>
            </a:pPr>
            <a:r>
              <a:rPr lang="en-IE" dirty="0"/>
              <a:t>Making time</a:t>
            </a:r>
          </a:p>
          <a:p>
            <a:pPr>
              <a:buNone/>
            </a:pPr>
            <a:endParaRPr lang="en-IE" dirty="0"/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Contents.</a:t>
            </a:r>
            <a:br>
              <a:rPr lang="en-IE" dirty="0"/>
            </a:br>
            <a:r>
              <a:rPr lang="en-IE" dirty="0"/>
              <a:t>Three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IE" dirty="0"/>
          </a:p>
          <a:p>
            <a:pPr marL="514350" indent="-514350">
              <a:buFont typeface="+mj-lt"/>
              <a:buAutoNum type="arabicPeriod"/>
            </a:pPr>
            <a:r>
              <a:rPr lang="en-IE" dirty="0"/>
              <a:t>Involving service users in mental health research</a:t>
            </a:r>
          </a:p>
          <a:p>
            <a:pPr marL="514350" indent="-514350">
              <a:buFont typeface="+mj-lt"/>
              <a:buAutoNum type="arabicPeriod"/>
            </a:pPr>
            <a:endParaRPr lang="en-IE" dirty="0"/>
          </a:p>
          <a:p>
            <a:pPr marL="514350" indent="-514350">
              <a:buFont typeface="+mj-lt"/>
              <a:buAutoNum type="arabicPeriod"/>
            </a:pPr>
            <a:r>
              <a:rPr lang="en-IE" dirty="0"/>
              <a:t>Inpatient Housing Needs Study</a:t>
            </a:r>
          </a:p>
          <a:p>
            <a:pPr marL="514350" indent="-514350">
              <a:buFont typeface="+mj-lt"/>
              <a:buAutoNum type="arabicPeriod"/>
            </a:pPr>
            <a:endParaRPr lang="en-IE" dirty="0"/>
          </a:p>
          <a:p>
            <a:pPr marL="514350" indent="-514350">
              <a:buFont typeface="+mj-lt"/>
              <a:buAutoNum type="arabicPeriod"/>
            </a:pPr>
            <a:r>
              <a:rPr lang="en-IE" dirty="0"/>
              <a:t>Systematic reviews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Section 3: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99546"/>
            <a:ext cx="8229600" cy="707886"/>
          </a:xfrm>
          <a:solidFill>
            <a:schemeClr val="accent4">
              <a:lumMod val="20000"/>
              <a:lumOff val="80000"/>
            </a:schemeClr>
          </a:solidFill>
        </p:spPr>
        <p:txBody>
          <a:bodyPr wrap="square" anchor="ctr">
            <a:spAutoFit/>
          </a:bodyPr>
          <a:lstStyle/>
          <a:p>
            <a:pPr algn="ctr">
              <a:buNone/>
            </a:pPr>
            <a:r>
              <a:rPr lang="en-IE" sz="4000" dirty="0"/>
              <a:t>Systematic Reviews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Three systematic reviews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E" sz="2800" dirty="0"/>
              <a:t>	Funded by the Centre for Homeless Impact and undertaken by systematic review specialists within the Campbell UK &amp; Ireland Centre, which is hosted by the Centre for Evidence and Social Innovation at Queen’s University Belfast.</a:t>
            </a:r>
          </a:p>
          <a:p>
            <a:pPr lvl="0">
              <a:buNone/>
            </a:pP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Discharge interventions for individuals experiencing, or at risk of experiencing, homelessness: A systematic review.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Accommodation-based interventions for individuals experiencing, or at risk of experiencing, homelessness: A network meta-analysis.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IE" dirty="0"/>
              <a:t>Improving access to health and social care services for individuals experiencing, or at risk of experiencing, homelessness: A systematic review. 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Team roles and responsibilities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837">
                <a:tc>
                  <a:txBody>
                    <a:bodyPr/>
                    <a:lstStyle/>
                    <a:p>
                      <a:r>
                        <a:rPr lang="en-IE" dirty="0"/>
                        <a:t>Team Member  &amp;</a:t>
                      </a:r>
                      <a:r>
                        <a:rPr lang="en-IE" baseline="0" dirty="0"/>
                        <a:t>  </a:t>
                      </a:r>
                      <a:r>
                        <a:rPr lang="en-IE" dirty="0"/>
                        <a:t>Roles for ‘Accommodation based’ study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 Responsibilities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9163">
                <a:tc>
                  <a:txBody>
                    <a:bodyPr/>
                    <a:lstStyle/>
                    <a:p>
                      <a:pPr marL="342900" indent="-342900">
                        <a:buAutoNum type="arabicPlain" startAt="3"/>
                      </a:pPr>
                      <a:endParaRPr lang="en-IE" dirty="0"/>
                    </a:p>
                    <a:p>
                      <a:pPr marL="342900" indent="-342900">
                        <a:buAutoNum type="arabicPlain" startAt="3"/>
                      </a:pPr>
                      <a:endParaRPr lang="en-IE" dirty="0"/>
                    </a:p>
                    <a:p>
                      <a:pPr marL="342900" indent="-342900">
                        <a:buAutoNum type="arabicPlain" startAt="3"/>
                      </a:pPr>
                      <a:endParaRPr lang="en-IE" dirty="0"/>
                    </a:p>
                    <a:p>
                      <a:pPr marL="342900" indent="-342900">
                        <a:buAutoNum type="arabicPlain" startAt="3"/>
                      </a:pPr>
                      <a:endParaRPr lang="en-IE" dirty="0"/>
                    </a:p>
                    <a:p>
                      <a:pPr marL="342900" indent="-342900">
                        <a:buNone/>
                      </a:pPr>
                      <a:r>
                        <a:rPr lang="en-IE" dirty="0"/>
                        <a:t>4     Systematic</a:t>
                      </a:r>
                      <a:r>
                        <a:rPr lang="en-IE" baseline="0" dirty="0"/>
                        <a:t> review specialists</a:t>
                      </a:r>
                    </a:p>
                    <a:p>
                      <a:pPr marL="342900" indent="-342900">
                        <a:buAutoNum type="arabicPlain" startAt="4"/>
                      </a:pPr>
                      <a:r>
                        <a:rPr lang="en-IE" baseline="0" dirty="0"/>
                        <a:t>Subject area specialists</a:t>
                      </a:r>
                    </a:p>
                    <a:p>
                      <a:pPr marL="342900" indent="-342900">
                        <a:buAutoNum type="arabicPlain" startAt="2"/>
                      </a:pPr>
                      <a:r>
                        <a:rPr lang="en-IE" baseline="0" dirty="0"/>
                        <a:t>Research assistants</a:t>
                      </a:r>
                    </a:p>
                    <a:p>
                      <a:pPr marL="342900" indent="-342900">
                        <a:buNone/>
                      </a:pPr>
                      <a:endParaRPr lang="en-IE" baseline="0" dirty="0"/>
                    </a:p>
                    <a:p>
                      <a:pPr marL="342900" indent="-342900">
                        <a:buNone/>
                      </a:pPr>
                      <a:r>
                        <a:rPr lang="en-IE" baseline="0" dirty="0"/>
                        <a:t>10  Team members in total</a:t>
                      </a:r>
                    </a:p>
                    <a:p>
                      <a:pPr marL="342900" indent="-342900">
                        <a:buAutoNum type="arabicPlain" startAt="2"/>
                      </a:pP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dirty="0"/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Content: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Systematic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review specialists &amp;  subject area specialists.</a:t>
                      </a:r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Systematic review methods: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Systematic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review specialists. </a:t>
                      </a:r>
                      <a:endParaRPr lang="en-IE" b="1" dirty="0"/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Statistical analysis: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Systematic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review specialists. </a:t>
                      </a:r>
                      <a:endParaRPr lang="en-IE" dirty="0"/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Qualitative Evidence Synthesis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Systematic</a:t>
                      </a:r>
                      <a:r>
                        <a:rPr lang="en-GB" sz="1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review specialist &amp; research assistant(s). </a:t>
                      </a:r>
                      <a:endParaRPr lang="en-IE" dirty="0"/>
                    </a:p>
                    <a:p>
                      <a:r>
                        <a:rPr lang="en-GB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 retrieval:  </a:t>
                      </a:r>
                      <a:r>
                        <a:rPr lang="en-GB" sz="18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From two 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existing evidence and gap maps (EGMs) commissioned by the Centre for Homelessness Impact and built by White, et al (2018).</a:t>
                      </a:r>
                      <a:endParaRPr lang="en-IE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52128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br>
              <a:rPr lang="en-GB" b="1" i="1" dirty="0"/>
            </a:br>
            <a:r>
              <a:rPr lang="en-IE" dirty="0"/>
              <a:t> Accommodation Based Interventions:</a:t>
            </a:r>
            <a:br>
              <a:rPr lang="en-IE" dirty="0"/>
            </a:br>
            <a:r>
              <a:rPr lang="en-GB" b="1" i="1" dirty="0"/>
              <a:t>Why it is important to do the review</a:t>
            </a:r>
            <a:br>
              <a:rPr lang="en-IE" b="1" i="1" dirty="0"/>
            </a:b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425355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>
              <a:buNone/>
            </a:pPr>
            <a:r>
              <a:rPr lang="en-GB" dirty="0"/>
              <a:t>The aim of this systematic review and network meta-analysis is to establish the effectiveness of all accommodation-based approaches though a robust and rigorous synthesis of the available literature. </a:t>
            </a:r>
            <a:endParaRPr lang="en-IE" dirty="0"/>
          </a:p>
          <a:p>
            <a:pPr>
              <a:buNone/>
            </a:pPr>
            <a:endParaRPr lang="en-IE" dirty="0"/>
          </a:p>
          <a:p>
            <a:pPr>
              <a:buNone/>
            </a:pPr>
            <a:r>
              <a:rPr lang="en-GB" dirty="0"/>
              <a:t>To develop an understanding of what works, for whom, and in what circumstances? </a:t>
            </a:r>
            <a:endParaRPr lang="en-IE" dirty="0"/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sz="4000" dirty="0"/>
              <a:t>Accommodation Based Interventions</a:t>
            </a:r>
            <a:br>
              <a:rPr lang="en-IE" sz="4000" dirty="0"/>
            </a:br>
            <a:r>
              <a:rPr lang="en-IE" sz="4000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endParaRPr lang="en-GB" dirty="0"/>
          </a:p>
          <a:p>
            <a:pPr lvl="0"/>
            <a:r>
              <a:rPr lang="en-GB" dirty="0"/>
              <a:t>What is the relative effect of accommodation-based interventions on outcomes for individuals experiencing or at risk of experiencing homelessness? i.e. which category of intervention is most/least effective compared to other interventions and compared to business as usual (passive control)?</a:t>
            </a:r>
            <a:endParaRPr lang="en-IE" dirty="0"/>
          </a:p>
          <a:p>
            <a:pPr lvl="0"/>
            <a:endParaRPr lang="en-GB" dirty="0"/>
          </a:p>
          <a:p>
            <a:pPr lvl="0"/>
            <a:r>
              <a:rPr lang="en-GB" dirty="0"/>
              <a:t>Who do accommodation-based interventions work best for?</a:t>
            </a:r>
            <a:endParaRPr lang="en-IE" dirty="0"/>
          </a:p>
          <a:p>
            <a:pPr lvl="1"/>
            <a:r>
              <a:rPr lang="en-GB" dirty="0"/>
              <a:t>Young people or older adults?</a:t>
            </a:r>
            <a:endParaRPr lang="en-IE" dirty="0"/>
          </a:p>
          <a:p>
            <a:pPr lvl="1"/>
            <a:r>
              <a:rPr lang="en-GB" dirty="0"/>
              <a:t>Individuals with high or low complex needs?</a:t>
            </a:r>
            <a:endParaRPr lang="en-IE" dirty="0"/>
          </a:p>
          <a:p>
            <a:pPr lvl="1"/>
            <a:r>
              <a:rPr lang="en-GB" dirty="0"/>
              <a:t>Families or single individuals?</a:t>
            </a:r>
            <a:endParaRPr lang="en-IE" dirty="0"/>
          </a:p>
          <a:p>
            <a:pPr lvl="0"/>
            <a:endParaRPr lang="en-GB" dirty="0"/>
          </a:p>
          <a:p>
            <a:pPr lvl="0"/>
            <a:r>
              <a:rPr lang="en-GB" dirty="0"/>
              <a:t>What implementation and process factors impact intervention delivery?</a:t>
            </a:r>
            <a:endParaRPr lang="en-IE" dirty="0"/>
          </a:p>
          <a:p>
            <a:pPr lvl="0"/>
            <a:endParaRPr lang="en-GB" dirty="0"/>
          </a:p>
          <a:p>
            <a:pPr lvl="0"/>
            <a:r>
              <a:rPr lang="en-GB" dirty="0"/>
              <a:t>Is implementation fidelity related to the effectiveness of the intervention?</a:t>
            </a:r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11559" y="332655"/>
          <a:ext cx="8064896" cy="5598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42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4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4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089">
                <a:tc gridSpan="4">
                  <a:txBody>
                    <a:bodyPr/>
                    <a:lstStyle/>
                    <a:p>
                      <a:pPr algn="ctr"/>
                      <a:r>
                        <a:rPr lang="en-IE" sz="3600" dirty="0"/>
                        <a:t>Stages and update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2474">
                <a:tc>
                  <a:txBody>
                    <a:bodyPr/>
                    <a:lstStyle/>
                    <a:p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Accommodation Based Interventions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dirty="0"/>
                        <a:t>Discharge programmes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dirty="0"/>
                        <a:t>Improving Access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18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b="1" dirty="0"/>
                        <a:t>Title registration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/>
                        <a:t>Submitted: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/>
                        <a:t>Revision submitted: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/>
                        <a:t>Approval date: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/>
                        <a:t>Publication date: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- 14 Jan 19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Approved by editor</a:t>
                      </a:r>
                    </a:p>
                    <a:p>
                      <a:r>
                        <a:rPr lang="en-IE" sz="1600" dirty="0"/>
                        <a:t>- 21 Feb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- 14 Jan 19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Approved by editor</a:t>
                      </a:r>
                    </a:p>
                    <a:p>
                      <a:r>
                        <a:rPr lang="en-IE" sz="1600" dirty="0"/>
                        <a:t>- 21 Feb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- 14 Jan 19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Approved by editor</a:t>
                      </a:r>
                    </a:p>
                    <a:p>
                      <a:r>
                        <a:rPr lang="en-IE" sz="1600" dirty="0"/>
                        <a:t>- 21 Feb 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9735">
                <a:tc>
                  <a:txBody>
                    <a:bodyPr/>
                    <a:lstStyle/>
                    <a:p>
                      <a:r>
                        <a:rPr lang="en-IE" b="1" baseline="0" dirty="0"/>
                        <a:t>Protocol </a:t>
                      </a:r>
                    </a:p>
                    <a:p>
                      <a:r>
                        <a:rPr lang="en-IE" sz="1600" dirty="0"/>
                        <a:t>Draft</a:t>
                      </a:r>
                      <a:r>
                        <a:rPr lang="en-IE" sz="1600" baseline="0" dirty="0"/>
                        <a:t> Submitted</a:t>
                      </a:r>
                    </a:p>
                    <a:p>
                      <a:r>
                        <a:rPr lang="en-IE" sz="1600" baseline="0" dirty="0"/>
                        <a:t>Revision Submitted</a:t>
                      </a:r>
                    </a:p>
                    <a:p>
                      <a:r>
                        <a:rPr lang="en-IE" sz="1600" baseline="0" dirty="0"/>
                        <a:t>Approval Date</a:t>
                      </a:r>
                    </a:p>
                    <a:p>
                      <a:r>
                        <a:rPr lang="en-IE" sz="1600" baseline="0" dirty="0"/>
                        <a:t>Publication Date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- 30 May 19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- 31 May  19</a:t>
                      </a: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 Finalising scope</a:t>
                      </a: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r>
                        <a:rPr lang="en-IE" sz="16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IE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9735">
                <a:tc>
                  <a:txBody>
                    <a:bodyPr/>
                    <a:lstStyle/>
                    <a:p>
                      <a:r>
                        <a:rPr lang="en-IE" b="1" dirty="0"/>
                        <a:t>Review</a:t>
                      </a:r>
                      <a:r>
                        <a:rPr lang="en-IE" dirty="0"/>
                        <a:t> </a:t>
                      </a:r>
                    </a:p>
                    <a:p>
                      <a:r>
                        <a:rPr lang="en-IE" sz="1600" dirty="0"/>
                        <a:t>Draft Submitted</a:t>
                      </a:r>
                    </a:p>
                    <a:p>
                      <a:r>
                        <a:rPr lang="en-IE" sz="1600" baseline="0" dirty="0"/>
                        <a:t>Revision Submitted</a:t>
                      </a:r>
                    </a:p>
                    <a:p>
                      <a:r>
                        <a:rPr lang="en-IE" sz="1600" baseline="0" dirty="0"/>
                        <a:t>Approval Date</a:t>
                      </a:r>
                    </a:p>
                    <a:p>
                      <a:r>
                        <a:rPr lang="en-IE" sz="1600" baseline="0" dirty="0"/>
                        <a:t>Publication Date</a:t>
                      </a:r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- 27.Sep 19 </a:t>
                      </a:r>
                      <a:r>
                        <a:rPr lang="en-IE" sz="1400" dirty="0"/>
                        <a:t>(proposed)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/>
                        <a:t>-27.Sep 19 </a:t>
                      </a:r>
                      <a:r>
                        <a:rPr lang="en-IE" sz="1400"/>
                        <a:t>(proposed)</a:t>
                      </a:r>
                      <a:endParaRPr lang="en-IE" sz="1600" dirty="0"/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E" sz="1600" dirty="0"/>
                    </a:p>
                    <a:p>
                      <a:r>
                        <a:rPr lang="en-IE" sz="1600" dirty="0"/>
                        <a:t>-27.Sep 19 </a:t>
                      </a:r>
                      <a:r>
                        <a:rPr lang="en-IE" sz="1400" dirty="0"/>
                        <a:t>(proposed)</a:t>
                      </a:r>
                      <a:endParaRPr lang="en-IE" sz="1600" dirty="0"/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</a:t>
                      </a:r>
                    </a:p>
                    <a:p>
                      <a:r>
                        <a:rPr lang="en-IE" sz="1600" dirty="0"/>
                        <a:t>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229600" cy="1143000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Section 1: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95744"/>
            <a:ext cx="8229600" cy="2554545"/>
          </a:xfrm>
          <a:solidFill>
            <a:schemeClr val="accent4">
              <a:lumMod val="20000"/>
              <a:lumOff val="80000"/>
            </a:schemeClr>
          </a:solidFill>
        </p:spPr>
        <p:txBody>
          <a:bodyPr anchor="ctr">
            <a:spAutoFit/>
          </a:bodyPr>
          <a:lstStyle/>
          <a:p>
            <a:pPr algn="ctr">
              <a:buNone/>
            </a:pPr>
            <a:r>
              <a:rPr lang="en-US" sz="4000" dirty="0"/>
              <a:t>Involving service users and carers in mental health research: the use of service user and carer focus groups to inform an inpatient housing study.</a:t>
            </a:r>
            <a:endParaRPr lang="en-IE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IE" dirty="0"/>
              <a:t>Pre-test for the Inpatient Housing Study (June 2017)</a:t>
            </a:r>
          </a:p>
          <a:p>
            <a:r>
              <a:rPr lang="en-IE" dirty="0"/>
              <a:t>Very interesting stakeholder feedback</a:t>
            </a:r>
          </a:p>
          <a:p>
            <a:r>
              <a:rPr lang="en-IE" dirty="0"/>
              <a:t>Service user feedback was missing.</a:t>
            </a:r>
          </a:p>
          <a:p>
            <a:pPr>
              <a:buNone/>
            </a:pPr>
            <a:endParaRPr lang="en-IE" b="1" dirty="0"/>
          </a:p>
          <a:p>
            <a:pPr>
              <a:buNone/>
            </a:pPr>
            <a:r>
              <a:rPr lang="en-IE" b="1" dirty="0"/>
              <a:t>Purpose:</a:t>
            </a:r>
          </a:p>
          <a:p>
            <a:pPr>
              <a:buNone/>
            </a:pPr>
            <a:r>
              <a:rPr lang="en-US" dirty="0"/>
              <a:t>To gather feedback from service users and carers on the proposed study and inpatient questionnaire to inform the study. </a:t>
            </a:r>
          </a:p>
          <a:p>
            <a:pPr>
              <a:buNone/>
            </a:pPr>
            <a:endParaRPr lang="en-IE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b="1" dirty="0"/>
              <a:t>Methods: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GB" dirty="0"/>
              <a:t>Quantitative and descriptive design.</a:t>
            </a:r>
          </a:p>
          <a:p>
            <a:r>
              <a:rPr lang="en-IE" dirty="0"/>
              <a:t>Purposive sampling to hand pick 6 focus groups. </a:t>
            </a:r>
          </a:p>
          <a:p>
            <a:r>
              <a:rPr lang="en-IE" dirty="0"/>
              <a:t>Semi structured interview.</a:t>
            </a:r>
          </a:p>
          <a:p>
            <a:r>
              <a:rPr lang="en-IE" dirty="0"/>
              <a:t>Each focus group = 1hr 15 minutes.</a:t>
            </a:r>
          </a:p>
          <a:p>
            <a:r>
              <a:rPr lang="en-IE" dirty="0"/>
              <a:t>Pre-group questionnaires analysed using the statistical software programme ‘R’. </a:t>
            </a:r>
          </a:p>
          <a:p>
            <a:r>
              <a:rPr lang="en-IE" dirty="0"/>
              <a:t>Qualitative discussion information condensed by an independent reader.</a:t>
            </a:r>
          </a:p>
          <a:p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en-IE" dirty="0"/>
              <a:t>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132857"/>
            <a:ext cx="4038600" cy="3528392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IE" dirty="0"/>
              <a:t>74 participants (total)</a:t>
            </a:r>
          </a:p>
          <a:p>
            <a:r>
              <a:rPr lang="en-IE" dirty="0"/>
              <a:t>56 participants in 6 focus groups (4 service users &amp; 2 carers)</a:t>
            </a:r>
          </a:p>
          <a:p>
            <a:r>
              <a:rPr lang="en-IE" dirty="0"/>
              <a:t>46 returned pre-group questionnaires</a:t>
            </a:r>
          </a:p>
          <a:p>
            <a:r>
              <a:rPr lang="en-IE" dirty="0"/>
              <a:t>4 additional carers were interviewed separately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132857"/>
            <a:ext cx="4038600" cy="3430884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Help from the MHS</a:t>
            </a:r>
            <a:br>
              <a:rPr lang="en-IE" dirty="0"/>
            </a:br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65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2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5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84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Service users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Access to accommodation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400" dirty="0">
                          <a:latin typeface="Calibri"/>
                          <a:ea typeface="Calibri"/>
                          <a:cs typeface="Times New Roman"/>
                        </a:rPr>
                        <a:t>(explicitly requesting a supporting letter)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>
                          <a:latin typeface="Calibri"/>
                          <a:ea typeface="Calibri"/>
                          <a:cs typeface="Times New Roman"/>
                        </a:rPr>
                        <a:t>(4)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58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Financial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8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Social support from peers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0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Help re mental health (doctor &amp; therapy)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58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Accommodation must be accessible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58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To move out of family home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5848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600201"/>
          <a:ext cx="4038600" cy="355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86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Carers</a:t>
                      </a: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Advice from social workers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4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Filling out forms and knowing entitlements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4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Local authority waiting list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4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Independent living in flat or apartment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4025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Additional Help (non-MHS)</a:t>
            </a:r>
            <a:br>
              <a:rPr lang="en-IE" dirty="0"/>
            </a:br>
            <a:endParaRPr lang="en-I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805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86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9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Service users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Financial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Health related (home care worker, day hospital, support group)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From Housing body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Support from Family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Legal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Travel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Location (local and amenities close by)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Moving away from family home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No other help needed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18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3449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8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4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29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Carers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From Housing body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Planning reviewing information/options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Financial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latin typeface="Calibri"/>
                          <a:ea typeface="Calibri"/>
                          <a:cs typeface="Times New Roman"/>
                        </a:rPr>
                        <a:t>Did not know/no other help needed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829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dirty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en-I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IE" dirty="0"/>
              <a:t>Observed by Independent Reader: Concerns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>
              <a:buNone/>
            </a:pPr>
            <a:r>
              <a:rPr lang="en-IE" dirty="0"/>
              <a:t>“ I don’t like to be asked what’s your diagnosis, I’ve never really liked to be asked that”. (Service user)</a:t>
            </a:r>
          </a:p>
          <a:p>
            <a:pPr lvl="0">
              <a:buNone/>
            </a:pPr>
            <a:endParaRPr lang="en-IE" dirty="0"/>
          </a:p>
          <a:p>
            <a:pPr lvl="0">
              <a:buNone/>
            </a:pPr>
            <a:r>
              <a:rPr lang="en-IE" dirty="0"/>
              <a:t>“What will happen to him when I’m gone” (Carer)</a:t>
            </a:r>
          </a:p>
          <a:p>
            <a:pPr lvl="0">
              <a:buNone/>
            </a:pPr>
            <a:endParaRPr lang="en-IE" dirty="0"/>
          </a:p>
          <a:p>
            <a:pPr lvl="0">
              <a:buNone/>
            </a:pPr>
            <a:r>
              <a:rPr lang="en-IE" dirty="0"/>
              <a:t>“Raising expectations” (Carer and staff)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1889</Words>
  <Application>Microsoft Office PowerPoint</Application>
  <PresentationFormat>On-screen Show (4:3)</PresentationFormat>
  <Paragraphs>409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 PhD research proposal title:  From awaking from monastic slumber to unprecedented opportunity for Irish mental health services to address housing needs. </vt:lpstr>
      <vt:lpstr>Contents. Three sections</vt:lpstr>
      <vt:lpstr>Section 1:</vt:lpstr>
      <vt:lpstr>Background</vt:lpstr>
      <vt:lpstr>Methods:</vt:lpstr>
      <vt:lpstr>Findings</vt:lpstr>
      <vt:lpstr> Help from the MHS </vt:lpstr>
      <vt:lpstr> Additional Help (non-MHS) </vt:lpstr>
      <vt:lpstr>Observed by Independent Reader: Concerns  </vt:lpstr>
      <vt:lpstr>Observed by Independent Reader: Affirmations</vt:lpstr>
      <vt:lpstr>Observed by Independent Reader: Recommendations</vt:lpstr>
      <vt:lpstr>Discussion 1</vt:lpstr>
      <vt:lpstr>Discussion 2</vt:lpstr>
      <vt:lpstr> Section 2: The Inpatient Housing Needs Study </vt:lpstr>
      <vt:lpstr>PowerPoint Presentation</vt:lpstr>
      <vt:lpstr>Weekly prevalence questions</vt:lpstr>
      <vt:lpstr>Overview of inpatient questionnaire</vt:lpstr>
      <vt:lpstr>Key–Nurse questionnaire</vt:lpstr>
      <vt:lpstr>Update &amp; key learning</vt:lpstr>
      <vt:lpstr>Section 3:</vt:lpstr>
      <vt:lpstr>Three systematic reviews </vt:lpstr>
      <vt:lpstr>Team roles and responsibilities</vt:lpstr>
      <vt:lpstr>  Accommodation Based Interventions: Why it is important to do the review </vt:lpstr>
      <vt:lpstr>Accommodation Based Interventions Objectives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CPD Officer</cp:lastModifiedBy>
  <cp:revision>48</cp:revision>
  <dcterms:created xsi:type="dcterms:W3CDTF">2019-05-31T13:13:02Z</dcterms:created>
  <dcterms:modified xsi:type="dcterms:W3CDTF">2019-06-13T10:58:08Z</dcterms:modified>
</cp:coreProperties>
</file>