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1304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7851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3876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848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4334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32511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48742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69567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717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3351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368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237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54732-1803-4874-839F-C2250A049AEA}" type="datetimeFigureOut">
              <a:rPr lang="en-IE" smtClean="0"/>
              <a:t>29/11/2018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9B24C-92AD-4C4D-8881-7CBE710CC68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513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ec.europa.eu/eurostat/web/products-eurostat-news/-/EDN-20180515-1?inheritRedirect=true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johnmurphy@epiconline.ie" TargetMode="External"/><Relationship Id="rId2" Type="http://schemas.openxmlformats.org/officeDocument/2006/relationships/hyperlink" Target="mailto:karlacharles@epiconline.i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841" y="1268760"/>
            <a:ext cx="7772400" cy="1470025"/>
          </a:xfrm>
        </p:spPr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140968"/>
            <a:ext cx="7416824" cy="2808312"/>
          </a:xfrm>
        </p:spPr>
        <p:txBody>
          <a:bodyPr>
            <a:normAutofit lnSpcReduction="10000"/>
          </a:bodyPr>
          <a:lstStyle/>
          <a:p>
            <a:r>
              <a:rPr lang="en-IE" dirty="0"/>
              <a:t>Aftercare – some international comparisons</a:t>
            </a:r>
          </a:p>
          <a:p>
            <a:r>
              <a:rPr lang="en-IE" dirty="0"/>
              <a:t>Karla Charles</a:t>
            </a:r>
          </a:p>
          <a:p>
            <a:r>
              <a:rPr lang="en-IE" sz="2000" dirty="0"/>
              <a:t>Policy  Manager</a:t>
            </a:r>
            <a:endParaRPr lang="en-IE" sz="2400" dirty="0"/>
          </a:p>
          <a:p>
            <a:pPr algn="r"/>
            <a:r>
              <a:rPr lang="en-IE" sz="2000" u="sng" dirty="0"/>
              <a:t>with support from </a:t>
            </a:r>
          </a:p>
          <a:p>
            <a:pPr algn="r"/>
            <a:r>
              <a:rPr lang="en-IE" dirty="0"/>
              <a:t>John Murphy</a:t>
            </a:r>
          </a:p>
          <a:p>
            <a:pPr algn="r"/>
            <a:r>
              <a:rPr lang="en-IE" sz="2000" dirty="0"/>
              <a:t>Advocacy &amp; Research Officer </a:t>
            </a:r>
            <a:endParaRPr lang="en-IE" sz="2400" dirty="0"/>
          </a:p>
        </p:txBody>
      </p:sp>
      <p:pic>
        <p:nvPicPr>
          <p:cNvPr id="4" name="Picture 3" descr="C:\Users\TerryDignan\Documents\Communications\Branding\Copy of LOGO (EPIC) jpg HRes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5469" y="1484784"/>
            <a:ext cx="2014220" cy="11252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669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IE" sz="3600" u="sng" dirty="0"/>
            </a:br>
            <a:r>
              <a:rPr lang="en-IE" sz="3600" u="sng" dirty="0"/>
              <a:t>Introduction</a:t>
            </a:r>
            <a:r>
              <a:rPr lang="en-IE" sz="3600" dirty="0"/>
              <a:t>      care population </a:t>
            </a:r>
            <a:endParaRPr lang="en-IE" sz="3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85000" lnSpcReduction="20000"/>
          </a:bodyPr>
          <a:lstStyle/>
          <a:p>
            <a:endParaRPr lang="en-IE" dirty="0"/>
          </a:p>
          <a:p>
            <a:r>
              <a:rPr lang="en-IE" dirty="0"/>
              <a:t>500 YP leave care in Ireland every year</a:t>
            </a:r>
          </a:p>
          <a:p>
            <a:r>
              <a:rPr lang="en-IE" dirty="0"/>
              <a:t>Roughly                 15,000 – 20,000 care leavers in Ireland </a:t>
            </a:r>
          </a:p>
          <a:p>
            <a:pPr marL="0" indent="0" algn="ctr">
              <a:buNone/>
            </a:pPr>
            <a:r>
              <a:rPr lang="en-IE" dirty="0"/>
              <a:t>Who are they?</a:t>
            </a:r>
          </a:p>
          <a:p>
            <a:pPr marL="0" indent="0" algn="ctr">
              <a:buNone/>
            </a:pPr>
            <a:r>
              <a:rPr lang="en-IE" dirty="0"/>
              <a:t>What are they doing?</a:t>
            </a:r>
          </a:p>
          <a:p>
            <a:pPr marL="0" indent="0" algn="ctr">
              <a:buNone/>
            </a:pPr>
            <a:r>
              <a:rPr lang="en-IE" dirty="0"/>
              <a:t>How are they faring?</a:t>
            </a:r>
          </a:p>
          <a:p>
            <a:r>
              <a:rPr lang="en-IE" dirty="0"/>
              <a:t>Basic questions we cannot answers</a:t>
            </a:r>
          </a:p>
          <a:p>
            <a:r>
              <a:rPr lang="en-IE" dirty="0"/>
              <a:t>We need:</a:t>
            </a:r>
          </a:p>
          <a:p>
            <a:pPr marL="0" indent="0">
              <a:buNone/>
            </a:pPr>
            <a:r>
              <a:rPr lang="en-IE" sz="2600" dirty="0"/>
              <a:t>                          Tracking  </a:t>
            </a:r>
          </a:p>
          <a:p>
            <a:pPr marL="0" indent="0">
              <a:buNone/>
            </a:pPr>
            <a:r>
              <a:rPr lang="en-IE" sz="2600" dirty="0"/>
              <a:t>              Longitudinal study</a:t>
            </a:r>
            <a:r>
              <a:rPr lang="en-IE" dirty="0"/>
              <a:t>                                </a:t>
            </a:r>
            <a:r>
              <a:rPr lang="en-IE" sz="2000" dirty="0"/>
              <a:t>to create a world </a:t>
            </a:r>
            <a:endParaRPr lang="en-IE" dirty="0"/>
          </a:p>
          <a:p>
            <a:pPr marL="0" indent="0">
              <a:buNone/>
            </a:pPr>
            <a:r>
              <a:rPr lang="en-IE" sz="2600" dirty="0"/>
              <a:t>                           Data  </a:t>
            </a:r>
            <a:r>
              <a:rPr lang="en-IE" dirty="0"/>
              <a:t>                                           </a:t>
            </a:r>
            <a:r>
              <a:rPr lang="en-IE" sz="2100" dirty="0"/>
              <a:t>class system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195736" y="2060848"/>
            <a:ext cx="978408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Right Arrow 6"/>
          <p:cNvSpPr/>
          <p:nvPr/>
        </p:nvSpPr>
        <p:spPr>
          <a:xfrm>
            <a:off x="4097221" y="5254866"/>
            <a:ext cx="1338448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7" descr="C:\Users\TerryDignan\Documents\Communications\Branding\Copy of LOGO (EPIC) jpg HRes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8640"/>
            <a:ext cx="2014220" cy="11252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7507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IE" dirty="0"/>
            </a:br>
            <a:r>
              <a:rPr lang="en-IE" sz="3600" b="1" dirty="0"/>
              <a:t>International Comparisons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b="1" u="sng" dirty="0"/>
              <a:t>Ireland</a:t>
            </a:r>
          </a:p>
          <a:p>
            <a:pPr marL="0" indent="0">
              <a:buNone/>
            </a:pPr>
            <a:r>
              <a:rPr lang="en-IE" sz="2400" dirty="0"/>
              <a:t>Child Care Act 1991 / Child Care (Amendment) Act 2015</a:t>
            </a:r>
          </a:p>
          <a:p>
            <a:pPr marL="0" indent="0">
              <a:buNone/>
            </a:pPr>
            <a:endParaRPr lang="en-IE" sz="2400" dirty="0"/>
          </a:p>
          <a:p>
            <a:pPr marL="0" indent="0">
              <a:buNone/>
            </a:pPr>
            <a:r>
              <a:rPr lang="en-IE" sz="2400" dirty="0"/>
              <a:t>Still limited by:</a:t>
            </a:r>
          </a:p>
          <a:p>
            <a:r>
              <a:rPr lang="en-IE" sz="2400" dirty="0"/>
              <a:t>May / Shall </a:t>
            </a:r>
          </a:p>
          <a:p>
            <a:r>
              <a:rPr lang="en-IE" sz="2400" dirty="0"/>
              <a:t>Available Resources</a:t>
            </a:r>
          </a:p>
          <a:p>
            <a:r>
              <a:rPr lang="en-IE" sz="2400" dirty="0"/>
              <a:t>Assessment of Need</a:t>
            </a:r>
          </a:p>
          <a:p>
            <a:pPr marL="0" indent="0">
              <a:buNone/>
            </a:pPr>
            <a:endParaRPr lang="en-IE" sz="2400" dirty="0"/>
          </a:p>
          <a:p>
            <a:pPr marL="0" indent="0">
              <a:buNone/>
            </a:pPr>
            <a:r>
              <a:rPr lang="en-IE" sz="2400" dirty="0"/>
              <a:t>Interpretation</a:t>
            </a:r>
          </a:p>
          <a:p>
            <a:endParaRPr lang="en-IE" sz="2400" dirty="0"/>
          </a:p>
          <a:p>
            <a:pPr marL="0" indent="0">
              <a:buNone/>
            </a:pPr>
            <a:r>
              <a:rPr lang="en-IE" dirty="0"/>
              <a:t>aftercare plan             implementation of the plan</a:t>
            </a:r>
          </a:p>
        </p:txBody>
      </p:sp>
      <p:pic>
        <p:nvPicPr>
          <p:cNvPr id="4" name="Picture 3" descr="C:\Users\TerryDignan\Documents\Communications\Branding\Copy of LOGO (EPIC) jpg HRes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45706"/>
            <a:ext cx="2014220" cy="11252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ight Arrow 5"/>
          <p:cNvSpPr/>
          <p:nvPr/>
        </p:nvSpPr>
        <p:spPr>
          <a:xfrm>
            <a:off x="2956113" y="5803276"/>
            <a:ext cx="978408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25118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sz="3200" b="1" dirty="0"/>
              <a:t>International Comparisons  </a:t>
            </a:r>
            <a:r>
              <a:rPr lang="en-IE" sz="2400" dirty="0"/>
              <a:t>(cont.)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E" b="1" u="sng" dirty="0"/>
              <a:t>Scotland</a:t>
            </a:r>
          </a:p>
          <a:p>
            <a:r>
              <a:rPr lang="en-IE" dirty="0"/>
              <a:t>Years ahead</a:t>
            </a:r>
          </a:p>
          <a:p>
            <a:r>
              <a:rPr lang="en-IE" dirty="0"/>
              <a:t>Vision &amp; by in </a:t>
            </a:r>
          </a:p>
          <a:p>
            <a:r>
              <a:rPr lang="en-IE" dirty="0"/>
              <a:t>Nicola Sturgeon: 1</a:t>
            </a:r>
            <a:r>
              <a:rPr lang="en-IE" baseline="30000" dirty="0"/>
              <a:t>st</a:t>
            </a:r>
            <a:r>
              <a:rPr lang="en-IE" dirty="0"/>
              <a:t> Minister / ‘Chief Mammy’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sz="2400" dirty="0"/>
              <a:t>Children and Young People (Scotland) Act 2014</a:t>
            </a:r>
          </a:p>
          <a:p>
            <a:pPr marL="0" indent="0">
              <a:buNone/>
            </a:pPr>
            <a:r>
              <a:rPr lang="en-IE" sz="2400" dirty="0"/>
              <a:t>Parts 10 &amp; 11</a:t>
            </a:r>
          </a:p>
          <a:p>
            <a:pPr marL="0" indent="0">
              <a:buNone/>
            </a:pPr>
            <a:r>
              <a:rPr lang="en-IE" sz="2400" dirty="0"/>
              <a:t>21 years to 26 years</a:t>
            </a:r>
          </a:p>
          <a:p>
            <a:pPr marL="0" indent="0">
              <a:buNone/>
            </a:pPr>
            <a:r>
              <a:rPr lang="en-IE" sz="2400" dirty="0"/>
              <a:t>Disengaged?                 Reapply</a:t>
            </a:r>
          </a:p>
          <a:p>
            <a:pPr marL="0" indent="0">
              <a:buNone/>
            </a:pPr>
            <a:r>
              <a:rPr lang="en-IE" sz="2400" dirty="0"/>
              <a:t>‘Continuing care’        ‘graduated transition’      ‘continuity of relationships’ </a:t>
            </a:r>
          </a:p>
          <a:p>
            <a:pPr marL="0" indent="0">
              <a:buNone/>
            </a:pPr>
            <a:r>
              <a:rPr lang="en-IE" sz="2400" b="1" i="1" dirty="0"/>
              <a:t>Inter</a:t>
            </a:r>
            <a:r>
              <a:rPr lang="en-IE" sz="2400" dirty="0"/>
              <a:t>dependence not independence</a:t>
            </a:r>
          </a:p>
          <a:p>
            <a:pPr marL="0" indent="0">
              <a:buNone/>
            </a:pPr>
            <a:r>
              <a:rPr lang="en-IE" sz="2400" dirty="0"/>
              <a:t>At a pace suited to each young person </a:t>
            </a:r>
            <a:r>
              <a:rPr lang="en-IE" sz="2400" b="1" i="1" dirty="0"/>
              <a:t>not chronological age</a:t>
            </a:r>
            <a:endParaRPr lang="en-IE" sz="2400" dirty="0"/>
          </a:p>
          <a:p>
            <a:pPr marL="0" indent="0">
              <a:buNone/>
            </a:pPr>
            <a:endParaRPr lang="en-IE" sz="2400" dirty="0"/>
          </a:p>
          <a:p>
            <a:endParaRPr lang="en-IE" dirty="0"/>
          </a:p>
        </p:txBody>
      </p:sp>
      <p:pic>
        <p:nvPicPr>
          <p:cNvPr id="4" name="Picture 3" descr="C:\Users\TerryDignan\Documents\Communications\Branding\Copy of LOGO (EPIC) jpg HRes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8640"/>
            <a:ext cx="2014220" cy="11252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086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sz="3200" b="1" dirty="0"/>
              <a:t>International Comparisons  </a:t>
            </a:r>
            <a:r>
              <a:rPr lang="en-IE" sz="2400" dirty="0"/>
              <a:t>(cont.)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b="1" u="sng" dirty="0"/>
              <a:t>England</a:t>
            </a:r>
          </a:p>
          <a:p>
            <a:pPr marL="0" indent="0">
              <a:buNone/>
            </a:pPr>
            <a:r>
              <a:rPr lang="en-IE" sz="2400" dirty="0"/>
              <a:t>Children (Leaving Care) Act 2000</a:t>
            </a:r>
          </a:p>
          <a:p>
            <a:pPr marL="0" indent="0">
              <a:buNone/>
            </a:pPr>
            <a:r>
              <a:rPr lang="en-IE" sz="2400" dirty="0"/>
              <a:t>Children and Young Persons Act 2008</a:t>
            </a:r>
          </a:p>
          <a:p>
            <a:pPr marL="0" indent="0">
              <a:buNone/>
            </a:pPr>
            <a:r>
              <a:rPr lang="en-IE" sz="2400" dirty="0"/>
              <a:t>Children and Families Act 2014</a:t>
            </a:r>
          </a:p>
          <a:p>
            <a:pPr marL="0" indent="0">
              <a:buNone/>
            </a:pPr>
            <a:endParaRPr lang="en-IE" sz="2400" dirty="0"/>
          </a:p>
          <a:p>
            <a:pPr marL="0" indent="0">
              <a:buNone/>
            </a:pPr>
            <a:r>
              <a:rPr lang="en-IE" sz="2400" dirty="0"/>
              <a:t>21 years to 25 years</a:t>
            </a:r>
          </a:p>
          <a:p>
            <a:pPr marL="0" indent="0">
              <a:buNone/>
            </a:pPr>
            <a:r>
              <a:rPr lang="en-IE" sz="2400" dirty="0"/>
              <a:t>‘staying put’ provisions  - continuity of care </a:t>
            </a:r>
          </a:p>
          <a:p>
            <a:pPr marL="0" indent="0">
              <a:buNone/>
            </a:pPr>
            <a:r>
              <a:rPr lang="en-IE" sz="2400" dirty="0"/>
              <a:t>DWP – Department of Work and Pension (DWP): ‘marker’</a:t>
            </a:r>
          </a:p>
          <a:p>
            <a:pPr marL="0" indent="0">
              <a:buNone/>
            </a:pPr>
            <a:r>
              <a:rPr lang="en-IE" sz="2400" dirty="0"/>
              <a:t>Semi independent and independent living with flexible support </a:t>
            </a:r>
          </a:p>
        </p:txBody>
      </p:sp>
      <p:pic>
        <p:nvPicPr>
          <p:cNvPr id="4" name="Picture 3" descr="C:\Users\TerryDignan\Documents\Communications\Branding\Copy of LOGO (EPIC) jpg HRes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8640"/>
            <a:ext cx="2014220" cy="11252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4503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2060848"/>
            <a:ext cx="770485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3200" b="1" u="sng" dirty="0"/>
              <a:t>General Population – a comparison </a:t>
            </a:r>
            <a:endParaRPr lang="en-IE" sz="3200" dirty="0"/>
          </a:p>
          <a:p>
            <a:r>
              <a:rPr lang="en-IE" dirty="0"/>
              <a:t> </a:t>
            </a:r>
          </a:p>
          <a:p>
            <a:r>
              <a:rPr lang="en-IE" dirty="0"/>
              <a:t>In a recent study by Eurostat in 2016, it found that within the European Union, that 28.5% of adults between the ages of 25 to 34 were still living with their parents. </a:t>
            </a:r>
          </a:p>
          <a:p>
            <a:r>
              <a:rPr lang="en-IE" b="1" dirty="0"/>
              <a:t> </a:t>
            </a:r>
            <a:endParaRPr lang="en-IE" dirty="0"/>
          </a:p>
          <a:p>
            <a:r>
              <a:rPr lang="en-IE" b="1" dirty="0"/>
              <a:t>The average age of leaving home within the EU is now 26 years old. </a:t>
            </a:r>
            <a:r>
              <a:rPr lang="en-IE" dirty="0"/>
              <a:t>Below is the average age for the current 28 countries of the EU.</a:t>
            </a:r>
          </a:p>
          <a:p>
            <a:r>
              <a:rPr lang="en-IE" i="1" dirty="0"/>
              <a:t>Bye </a:t>
            </a:r>
            <a:r>
              <a:rPr lang="en-IE" i="1" dirty="0" err="1"/>
              <a:t>bye</a:t>
            </a:r>
            <a:r>
              <a:rPr lang="en-IE" i="1" dirty="0"/>
              <a:t> parents: when do young Europeans flee the nest? </a:t>
            </a:r>
            <a:r>
              <a:rPr lang="en-IE" dirty="0"/>
              <a:t>Eurostat. </a:t>
            </a:r>
            <a:r>
              <a:rPr lang="en-IE" u="sng" dirty="0">
                <a:hlinkClick r:id="rId2"/>
              </a:rPr>
              <a:t>https://ec.europa.eu/eurostat/web/products-eurostat-news/-/EDN-20180515-1?inheritRedirect=true</a:t>
            </a:r>
            <a:endParaRPr lang="en-IE" dirty="0"/>
          </a:p>
          <a:p>
            <a:r>
              <a:rPr lang="en-IE" dirty="0"/>
              <a:t>[accessed: 14 November 2018].</a:t>
            </a:r>
          </a:p>
          <a:p>
            <a:endParaRPr lang="en-IE" dirty="0"/>
          </a:p>
        </p:txBody>
      </p:sp>
      <p:pic>
        <p:nvPicPr>
          <p:cNvPr id="3" name="Picture 2" descr="C:\Users\TerryDignan\Documents\Communications\Branding\Copy of LOGO (EPIC) jpg HRes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8640"/>
            <a:ext cx="2014220" cy="11252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2088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Content Placeholder 3" descr="https://ec.europa.eu/eurostat/documents/4187653/8516136/IMG+graph+news+ID+Family.png/04366651-229d-4cd1-b4ef-f6c2e98e1966?t=1525851977714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7544" y="476672"/>
            <a:ext cx="7992888" cy="5832648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243050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sz="3200" dirty="0"/>
              <a:t>Conclusion and key messages: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Government funding for </a:t>
            </a:r>
            <a:r>
              <a:rPr lang="en-IE" sz="2400" dirty="0" err="1"/>
              <a:t>Tusla</a:t>
            </a:r>
            <a:r>
              <a:rPr lang="en-IE" sz="2400" dirty="0"/>
              <a:t>: Budget – earmarked aftercare budget</a:t>
            </a:r>
          </a:p>
          <a:p>
            <a:r>
              <a:rPr lang="en-IE" sz="2400" dirty="0"/>
              <a:t>Aftercare plan not curtailed by resources – postcode lottery</a:t>
            </a:r>
          </a:p>
          <a:p>
            <a:r>
              <a:rPr lang="en-IE" sz="2400" dirty="0"/>
              <a:t>Right to appeal a needs assessment</a:t>
            </a:r>
          </a:p>
          <a:p>
            <a:r>
              <a:rPr lang="en-IE" sz="2400" dirty="0"/>
              <a:t>Transitions </a:t>
            </a:r>
          </a:p>
          <a:p>
            <a:r>
              <a:rPr lang="en-IE" sz="2400" dirty="0"/>
              <a:t>No or limited family supports to fall back on </a:t>
            </a:r>
          </a:p>
          <a:p>
            <a:r>
              <a:rPr lang="en-IE" sz="2400" dirty="0"/>
              <a:t>Poor coping mechanisms / poor networks</a:t>
            </a:r>
          </a:p>
          <a:p>
            <a:r>
              <a:rPr lang="en-IE" sz="2400" dirty="0"/>
              <a:t>Educational outcomes – role models and guidance</a:t>
            </a:r>
          </a:p>
          <a:p>
            <a:r>
              <a:rPr lang="en-IE" sz="2400" dirty="0" err="1"/>
              <a:t>Tusla</a:t>
            </a:r>
            <a:r>
              <a:rPr lang="en-IE" sz="2400" dirty="0"/>
              <a:t> can continue progress forward </a:t>
            </a:r>
          </a:p>
          <a:p>
            <a:r>
              <a:rPr lang="en-IE" sz="2400" dirty="0"/>
              <a:t>ADEQUATE not good enough</a:t>
            </a:r>
          </a:p>
          <a:p>
            <a:endParaRPr lang="en-IE" sz="2400" dirty="0"/>
          </a:p>
        </p:txBody>
      </p:sp>
      <p:pic>
        <p:nvPicPr>
          <p:cNvPr id="4" name="Picture 3" descr="C:\Users\TerryDignan\Documents\Communications\Branding\Copy of LOGO (EPIC) jpg HRes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88640"/>
            <a:ext cx="2014220" cy="11252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5354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r>
              <a:rPr lang="en-IE" dirty="0"/>
              <a:t>Thanks!!</a:t>
            </a:r>
          </a:p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r>
              <a:rPr lang="en-IE" dirty="0">
                <a:hlinkClick r:id="rId2"/>
              </a:rPr>
              <a:t>karlacharles@epiconline.ie</a:t>
            </a:r>
            <a:endParaRPr lang="en-IE" dirty="0"/>
          </a:p>
          <a:p>
            <a:pPr marL="0" indent="0" algn="ctr">
              <a:buNone/>
            </a:pPr>
            <a:r>
              <a:rPr lang="en-IE" dirty="0">
                <a:hlinkClick r:id="rId3"/>
              </a:rPr>
              <a:t>johnmurphy@epiconline.ie</a:t>
            </a:r>
            <a:endParaRPr lang="en-IE" dirty="0"/>
          </a:p>
          <a:p>
            <a:pPr marL="0" indent="0" algn="ctr">
              <a:buNone/>
            </a:pPr>
            <a:endParaRPr lang="en-IE" dirty="0"/>
          </a:p>
        </p:txBody>
      </p:sp>
      <p:pic>
        <p:nvPicPr>
          <p:cNvPr id="4" name="Picture 3" descr="C:\Users\TerryDignan\Documents\Communications\Branding\Copy of LOGO (EPIC) jpg HRes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8640"/>
            <a:ext cx="2014220" cy="11252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4882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309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 Introduction      care population </vt:lpstr>
      <vt:lpstr> International Comparisons</vt:lpstr>
      <vt:lpstr>International Comparisons  (cont.)</vt:lpstr>
      <vt:lpstr>International Comparisons  (cont.)</vt:lpstr>
      <vt:lpstr>PowerPoint Presentation</vt:lpstr>
      <vt:lpstr>PowerPoint Presentation</vt:lpstr>
      <vt:lpstr>Conclusion and key messages: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Karla Charles</dc:creator>
  <cp:lastModifiedBy>CPD Officer</cp:lastModifiedBy>
  <cp:revision>10</cp:revision>
  <dcterms:created xsi:type="dcterms:W3CDTF">2018-11-20T12:06:25Z</dcterms:created>
  <dcterms:modified xsi:type="dcterms:W3CDTF">2018-11-29T16:31:18Z</dcterms:modified>
</cp:coreProperties>
</file>