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88" r:id="rId3"/>
    <p:sldId id="286" r:id="rId4"/>
    <p:sldId id="257" r:id="rId5"/>
    <p:sldId id="258" r:id="rId6"/>
    <p:sldId id="261" r:id="rId7"/>
    <p:sldId id="262" r:id="rId8"/>
    <p:sldId id="307" r:id="rId9"/>
    <p:sldId id="263" r:id="rId10"/>
    <p:sldId id="264" r:id="rId11"/>
    <p:sldId id="267" r:id="rId12"/>
    <p:sldId id="268" r:id="rId13"/>
    <p:sldId id="269" r:id="rId14"/>
    <p:sldId id="270" r:id="rId15"/>
    <p:sldId id="273" r:id="rId16"/>
    <p:sldId id="274" r:id="rId17"/>
    <p:sldId id="275" r:id="rId18"/>
    <p:sldId id="277" r:id="rId19"/>
    <p:sldId id="281" r:id="rId20"/>
    <p:sldId id="282" r:id="rId21"/>
    <p:sldId id="283"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37" d="100"/>
          <a:sy n="37" d="100"/>
        </p:scale>
        <p:origin x="1304"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28456C-2C4B-5343-9C36-4B97E5C579FE}" type="datetimeFigureOut">
              <a:rPr lang="en-US" smtClean="0"/>
              <a:pPr/>
              <a:t>11/20/2018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DAE11F-E79E-3547-85BC-F4F00F0A894C}"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Introduction</a:t>
            </a:r>
            <a:r>
              <a:rPr lang="en-GB" baseline="0" dirty="0"/>
              <a:t> and training aims</a:t>
            </a:r>
            <a:endParaRPr lang="en-GB" dirty="0"/>
          </a:p>
        </p:txBody>
      </p:sp>
      <p:sp>
        <p:nvSpPr>
          <p:cNvPr id="4" name="Slide Number Placeholder 3"/>
          <p:cNvSpPr>
            <a:spLocks noGrp="1"/>
          </p:cNvSpPr>
          <p:nvPr>
            <p:ph type="sldNum" sz="quarter" idx="10"/>
          </p:nvPr>
        </p:nvSpPr>
        <p:spPr/>
        <p:txBody>
          <a:bodyPr/>
          <a:lstStyle/>
          <a:p>
            <a:fld id="{F0DAE11F-E79E-3547-85BC-F4F00F0A894C}"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BB34E59-B47A-C142-A6F8-CFE72C550E49}" type="slidenum">
              <a:rPr lang="en-GB" smtClean="0"/>
              <a:pPr/>
              <a:t>8</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Discuss</a:t>
            </a:r>
            <a:r>
              <a:rPr lang="en-GB" baseline="0" dirty="0"/>
              <a:t> in your groups how well you think your organisation understands and responds to trauma?</a:t>
            </a:r>
          </a:p>
          <a:p>
            <a:r>
              <a:rPr lang="en-GB" baseline="0" dirty="0"/>
              <a:t>How do the models of care you use fit into an understanding of trauma?</a:t>
            </a:r>
            <a:endParaRPr lang="en-GB" dirty="0"/>
          </a:p>
          <a:p>
            <a:endParaRPr lang="en-GB" dirty="0"/>
          </a:p>
        </p:txBody>
      </p:sp>
      <p:sp>
        <p:nvSpPr>
          <p:cNvPr id="4" name="Slide Number Placeholder 3"/>
          <p:cNvSpPr>
            <a:spLocks noGrp="1"/>
          </p:cNvSpPr>
          <p:nvPr>
            <p:ph type="sldNum" sz="quarter" idx="10"/>
          </p:nvPr>
        </p:nvSpPr>
        <p:spPr/>
        <p:txBody>
          <a:bodyPr/>
          <a:lstStyle/>
          <a:p>
            <a:fld id="{F0DAE11F-E79E-3547-85BC-F4F00F0A894C}" type="slidenum">
              <a:rPr lang="en-GB" smtClean="0"/>
              <a:pPr/>
              <a:t>11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20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a:t>Click to edit Master subtitle style</a:t>
            </a:r>
            <a:endParaRPr/>
          </a:p>
        </p:txBody>
      </p:sp>
      <p:sp>
        <p:nvSpPr>
          <p:cNvPr id="4" name="Date Placeholder 3"/>
          <p:cNvSpPr>
            <a:spLocks noGrp="1"/>
          </p:cNvSpPr>
          <p:nvPr>
            <p:ph type="dt" sz="half" idx="10"/>
          </p:nvPr>
        </p:nvSpPr>
        <p:spPr/>
        <p:txBody>
          <a:bodyPr/>
          <a:lstStyle/>
          <a:p>
            <a:fld id="{C38BD0F0-B589-4B42-99FE-8B81ED6221C3}" type="datetime1">
              <a:rPr lang="en-US" smtClean="0"/>
              <a:t>11/20/2018</a:t>
            </a:fld>
            <a:endParaRPr lang="en-GB"/>
          </a:p>
        </p:txBody>
      </p:sp>
      <p:sp>
        <p:nvSpPr>
          <p:cNvPr id="5" name="Footer Placeholder 4"/>
          <p:cNvSpPr>
            <a:spLocks noGrp="1"/>
          </p:cNvSpPr>
          <p:nvPr>
            <p:ph type="ftr" sz="quarter" idx="11"/>
          </p:nvPr>
        </p:nvSpPr>
        <p:spPr/>
        <p:txBody>
          <a:bodyPr/>
          <a:lstStyle/>
          <a:p>
            <a:r>
              <a:rPr lang="en-GB"/>
              <a:t>www.mindsinmind.ie</a:t>
            </a:r>
          </a:p>
        </p:txBody>
      </p:sp>
      <p:sp>
        <p:nvSpPr>
          <p:cNvPr id="6" name="Slide Number Placeholder 5"/>
          <p:cNvSpPr>
            <a:spLocks noGrp="1"/>
          </p:cNvSpPr>
          <p:nvPr>
            <p:ph type="sldNum" sz="quarter" idx="12"/>
          </p:nvPr>
        </p:nvSpPr>
        <p:spPr/>
        <p:txBody>
          <a:bodyPr/>
          <a:lstStyle/>
          <a:p>
            <a:fld id="{46DD6A87-79CA-684C-A0F6-82F8E631DFB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a:t>Click to edit Master text styles</a:t>
            </a:r>
          </a:p>
        </p:txBody>
      </p:sp>
      <p:sp>
        <p:nvSpPr>
          <p:cNvPr id="5" name="Date Placeholder 4"/>
          <p:cNvSpPr>
            <a:spLocks noGrp="1"/>
          </p:cNvSpPr>
          <p:nvPr>
            <p:ph type="dt" sz="half" idx="10"/>
          </p:nvPr>
        </p:nvSpPr>
        <p:spPr/>
        <p:txBody>
          <a:bodyPr/>
          <a:lstStyle/>
          <a:p>
            <a:fld id="{0DDB5D3A-16C5-4159-8C2C-0C136BD903FA}" type="datetime1">
              <a:rPr lang="en-US" smtClean="0"/>
              <a:t>11/20/2018</a:t>
            </a:fld>
            <a:endParaRPr lang="en-GB"/>
          </a:p>
        </p:txBody>
      </p:sp>
      <p:sp>
        <p:nvSpPr>
          <p:cNvPr id="6" name="Footer Placeholder 5"/>
          <p:cNvSpPr>
            <a:spLocks noGrp="1"/>
          </p:cNvSpPr>
          <p:nvPr>
            <p:ph type="ftr" sz="quarter" idx="11"/>
          </p:nvPr>
        </p:nvSpPr>
        <p:spPr/>
        <p:txBody>
          <a:bodyPr/>
          <a:lstStyle/>
          <a:p>
            <a:r>
              <a:rPr lang="en-GB"/>
              <a:t>www.mindsinmind.ie</a:t>
            </a:r>
          </a:p>
        </p:txBody>
      </p:sp>
      <p:sp>
        <p:nvSpPr>
          <p:cNvPr id="7" name="Slide Number Placeholder 6"/>
          <p:cNvSpPr>
            <a:spLocks noGrp="1"/>
          </p:cNvSpPr>
          <p:nvPr>
            <p:ph type="sldNum" sz="quarter" idx="12"/>
          </p:nvPr>
        </p:nvSpPr>
        <p:spPr/>
        <p:txBody>
          <a:bodyPr/>
          <a:lstStyle/>
          <a:p>
            <a:fld id="{46DD6A87-79CA-684C-A0F6-82F8E631DFB6}" type="slidenum">
              <a:rPr lang="en-GB" smtClean="0"/>
              <a:pPr/>
              <a:t>‹#›</a:t>
            </a:fld>
            <a:endParaRPr lang="en-GB"/>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a:t>Click icon to add picture</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a:p>
        </p:txBody>
      </p:sp>
      <p:sp>
        <p:nvSpPr>
          <p:cNvPr id="3" name="Vertical Text Placeholder 2"/>
          <p:cNvSpPr>
            <a:spLocks noGrp="1"/>
          </p:cNvSpPr>
          <p:nvPr>
            <p:ph type="body" orient="vert" idx="1"/>
          </p:nvPr>
        </p:nvSpPr>
        <p:spPr/>
        <p:txBody>
          <a:bodyPr vert="eaVert"/>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a:p>
        </p:txBody>
      </p:sp>
      <p:sp>
        <p:nvSpPr>
          <p:cNvPr id="4" name="Date Placeholder 3"/>
          <p:cNvSpPr>
            <a:spLocks noGrp="1"/>
          </p:cNvSpPr>
          <p:nvPr>
            <p:ph type="dt" sz="half" idx="10"/>
          </p:nvPr>
        </p:nvSpPr>
        <p:spPr/>
        <p:txBody>
          <a:bodyPr/>
          <a:lstStyle/>
          <a:p>
            <a:fld id="{7AD0113F-ADC3-4D83-82B5-871DCC09FB7B}" type="datetime1">
              <a:rPr lang="en-US" smtClean="0"/>
              <a:t>11/20/2018</a:t>
            </a:fld>
            <a:endParaRPr lang="en-GB"/>
          </a:p>
        </p:txBody>
      </p:sp>
      <p:sp>
        <p:nvSpPr>
          <p:cNvPr id="5" name="Footer Placeholder 4"/>
          <p:cNvSpPr>
            <a:spLocks noGrp="1"/>
          </p:cNvSpPr>
          <p:nvPr>
            <p:ph type="ftr" sz="quarter" idx="11"/>
          </p:nvPr>
        </p:nvSpPr>
        <p:spPr/>
        <p:txBody>
          <a:bodyPr/>
          <a:lstStyle/>
          <a:p>
            <a:r>
              <a:rPr lang="en-GB"/>
              <a:t>www.mindsinmind.ie</a:t>
            </a:r>
          </a:p>
        </p:txBody>
      </p:sp>
      <p:sp>
        <p:nvSpPr>
          <p:cNvPr id="6" name="Slide Number Placeholder 5"/>
          <p:cNvSpPr>
            <a:spLocks noGrp="1"/>
          </p:cNvSpPr>
          <p:nvPr>
            <p:ph type="sldNum" sz="quarter" idx="12"/>
          </p:nvPr>
        </p:nvSpPr>
        <p:spPr/>
        <p:txBody>
          <a:bodyPr/>
          <a:lstStyle/>
          <a:p>
            <a:fld id="{46DD6A87-79CA-684C-A0F6-82F8E631DFB6}"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a:p>
        </p:txBody>
      </p:sp>
      <p:sp>
        <p:nvSpPr>
          <p:cNvPr id="4" name="Date Placeholder 3"/>
          <p:cNvSpPr>
            <a:spLocks noGrp="1"/>
          </p:cNvSpPr>
          <p:nvPr>
            <p:ph type="dt" sz="half" idx="10"/>
          </p:nvPr>
        </p:nvSpPr>
        <p:spPr/>
        <p:txBody>
          <a:bodyPr/>
          <a:lstStyle/>
          <a:p>
            <a:fld id="{37D8951B-803A-43DD-9062-5699C974CD5E}" type="datetime1">
              <a:rPr lang="en-US" smtClean="0"/>
              <a:t>11/20/2018</a:t>
            </a:fld>
            <a:endParaRPr lang="en-GB"/>
          </a:p>
        </p:txBody>
      </p:sp>
      <p:sp>
        <p:nvSpPr>
          <p:cNvPr id="5" name="Footer Placeholder 4"/>
          <p:cNvSpPr>
            <a:spLocks noGrp="1"/>
          </p:cNvSpPr>
          <p:nvPr>
            <p:ph type="ftr" sz="quarter" idx="11"/>
          </p:nvPr>
        </p:nvSpPr>
        <p:spPr/>
        <p:txBody>
          <a:bodyPr/>
          <a:lstStyle/>
          <a:p>
            <a:r>
              <a:rPr lang="en-GB"/>
              <a:t>www.mindsinmind.ie</a:t>
            </a:r>
          </a:p>
        </p:txBody>
      </p:sp>
      <p:sp>
        <p:nvSpPr>
          <p:cNvPr id="6" name="Slide Number Placeholder 5"/>
          <p:cNvSpPr>
            <a:spLocks noGrp="1"/>
          </p:cNvSpPr>
          <p:nvPr>
            <p:ph type="sldNum" sz="quarter" idx="12"/>
          </p:nvPr>
        </p:nvSpPr>
        <p:spPr/>
        <p:txBody>
          <a:bodyPr/>
          <a:lstStyle/>
          <a:p>
            <a:fld id="{46DD6A87-79CA-684C-A0F6-82F8E631DFB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a:p>
        </p:txBody>
      </p:sp>
      <p:sp>
        <p:nvSpPr>
          <p:cNvPr id="4" name="Date Placeholder 3"/>
          <p:cNvSpPr>
            <a:spLocks noGrp="1"/>
          </p:cNvSpPr>
          <p:nvPr>
            <p:ph type="dt" sz="half" idx="10"/>
          </p:nvPr>
        </p:nvSpPr>
        <p:spPr/>
        <p:txBody>
          <a:bodyPr/>
          <a:lstStyle/>
          <a:p>
            <a:fld id="{72380888-D2EE-4E8A-9CF1-309CBD3BFEA8}" type="datetime1">
              <a:rPr lang="en-US" smtClean="0"/>
              <a:t>11/20/2018</a:t>
            </a:fld>
            <a:endParaRPr lang="en-GB"/>
          </a:p>
        </p:txBody>
      </p:sp>
      <p:sp>
        <p:nvSpPr>
          <p:cNvPr id="5" name="Footer Placeholder 4"/>
          <p:cNvSpPr>
            <a:spLocks noGrp="1"/>
          </p:cNvSpPr>
          <p:nvPr>
            <p:ph type="ftr" sz="quarter" idx="11"/>
          </p:nvPr>
        </p:nvSpPr>
        <p:spPr/>
        <p:txBody>
          <a:bodyPr/>
          <a:lstStyle/>
          <a:p>
            <a:r>
              <a:rPr lang="en-GB"/>
              <a:t>www.mindsinmind.ie</a:t>
            </a:r>
          </a:p>
        </p:txBody>
      </p:sp>
      <p:sp>
        <p:nvSpPr>
          <p:cNvPr id="6" name="Slide Number Placeholder 5"/>
          <p:cNvSpPr>
            <a:spLocks noGrp="1"/>
          </p:cNvSpPr>
          <p:nvPr>
            <p:ph type="sldNum" sz="quarter" idx="12"/>
          </p:nvPr>
        </p:nvSpPr>
        <p:spPr/>
        <p:txBody>
          <a:bodyPr/>
          <a:lstStyle/>
          <a:p>
            <a:fld id="{46DD6A87-79CA-684C-A0F6-82F8E631DFB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a:t>Click to edit Master title style</a:t>
            </a:r>
            <a:endParaRPr/>
          </a:p>
        </p:txBody>
      </p:sp>
      <p:sp>
        <p:nvSpPr>
          <p:cNvPr id="3" name="Subtitle 2"/>
          <p:cNvSpPr>
            <a:spLocks noGrp="1"/>
          </p:cNvSpPr>
          <p:nvPr>
            <p:ph type="subTitle" idx="1"/>
          </p:nvPr>
        </p:nvSpPr>
        <p:spPr>
          <a:xfrm>
            <a:off x="363538" y="4771029"/>
            <a:ext cx="8416925" cy="972671"/>
          </a:xfrm>
        </p:spPr>
        <p:txBody>
          <a:bodyPr>
            <a:normAutofit/>
          </a:bodyPr>
          <a:lstStyle>
            <a:lvl1pPr marL="0" indent="0" algn="ctr">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a:t>Click to edit Master subtitle style</a:t>
            </a:r>
            <a:endParaRPr/>
          </a:p>
        </p:txBody>
      </p:sp>
      <p:sp>
        <p:nvSpPr>
          <p:cNvPr id="4" name="Date Placeholder 3"/>
          <p:cNvSpPr>
            <a:spLocks noGrp="1"/>
          </p:cNvSpPr>
          <p:nvPr>
            <p:ph type="dt" sz="half" idx="10"/>
          </p:nvPr>
        </p:nvSpPr>
        <p:spPr/>
        <p:txBody>
          <a:bodyPr/>
          <a:lstStyle/>
          <a:p>
            <a:fld id="{1AABE42E-9F69-4AD8-83BA-EC6FC5715FB3}" type="datetime1">
              <a:rPr lang="en-US" smtClean="0"/>
              <a:t>11/20/2018</a:t>
            </a:fld>
            <a:endParaRPr lang="en-GB"/>
          </a:p>
        </p:txBody>
      </p:sp>
      <p:sp>
        <p:nvSpPr>
          <p:cNvPr id="5" name="Footer Placeholder 4"/>
          <p:cNvSpPr>
            <a:spLocks noGrp="1"/>
          </p:cNvSpPr>
          <p:nvPr>
            <p:ph type="ftr" sz="quarter" idx="11"/>
          </p:nvPr>
        </p:nvSpPr>
        <p:spPr/>
        <p:txBody>
          <a:bodyPr/>
          <a:lstStyle/>
          <a:p>
            <a:r>
              <a:rPr lang="en-GB"/>
              <a:t>www.mindsinmind.ie</a:t>
            </a:r>
          </a:p>
        </p:txBody>
      </p:sp>
      <p:sp>
        <p:nvSpPr>
          <p:cNvPr id="6" name="Slide Number Placeholder 5"/>
          <p:cNvSpPr>
            <a:spLocks noGrp="1"/>
          </p:cNvSpPr>
          <p:nvPr>
            <p:ph type="sldNum" sz="quarter" idx="12"/>
          </p:nvPr>
        </p:nvSpPr>
        <p:spPr/>
        <p:txBody>
          <a:bodyPr/>
          <a:lstStyle/>
          <a:p>
            <a:fld id="{46DD6A87-79CA-684C-A0F6-82F8E631DFB6}" type="slidenum">
              <a:rPr lang="en-GB" smtClean="0"/>
              <a:pPr/>
              <a:t>‹#›</a:t>
            </a:fld>
            <a:endParaRPr lang="en-GB"/>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a:t>Click to edit Master text styles</a:t>
            </a:r>
          </a:p>
        </p:txBody>
      </p:sp>
      <p:sp>
        <p:nvSpPr>
          <p:cNvPr id="4" name="Date Placeholder 3"/>
          <p:cNvSpPr>
            <a:spLocks noGrp="1"/>
          </p:cNvSpPr>
          <p:nvPr>
            <p:ph type="dt" sz="half" idx="10"/>
          </p:nvPr>
        </p:nvSpPr>
        <p:spPr/>
        <p:txBody>
          <a:bodyPr/>
          <a:lstStyle/>
          <a:p>
            <a:fld id="{2DAF1DBF-885B-47C6-A8EC-37E6CE15B7A6}" type="datetime1">
              <a:rPr lang="en-US" smtClean="0"/>
              <a:t>11/20/2018</a:t>
            </a:fld>
            <a:endParaRPr lang="en-GB"/>
          </a:p>
        </p:txBody>
      </p:sp>
      <p:sp>
        <p:nvSpPr>
          <p:cNvPr id="5" name="Footer Placeholder 4"/>
          <p:cNvSpPr>
            <a:spLocks noGrp="1"/>
          </p:cNvSpPr>
          <p:nvPr>
            <p:ph type="ftr" sz="quarter" idx="11"/>
          </p:nvPr>
        </p:nvSpPr>
        <p:spPr/>
        <p:txBody>
          <a:bodyPr/>
          <a:lstStyle/>
          <a:p>
            <a:r>
              <a:rPr lang="en-GB"/>
              <a:t>www.mindsinmind.ie</a:t>
            </a:r>
          </a:p>
        </p:txBody>
      </p:sp>
      <p:sp>
        <p:nvSpPr>
          <p:cNvPr id="6" name="Slide Number Placeholder 5"/>
          <p:cNvSpPr>
            <a:spLocks noGrp="1"/>
          </p:cNvSpPr>
          <p:nvPr>
            <p:ph type="sldNum" sz="quarter" idx="12"/>
          </p:nvPr>
        </p:nvSpPr>
        <p:spPr/>
        <p:txBody>
          <a:bodyPr/>
          <a:lstStyle/>
          <a:p>
            <a:fld id="{46DD6A87-79CA-684C-A0F6-82F8E631DFB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a:p>
        </p:txBody>
      </p:sp>
      <p:sp>
        <p:nvSpPr>
          <p:cNvPr id="5" name="Date Placeholder 4"/>
          <p:cNvSpPr>
            <a:spLocks noGrp="1"/>
          </p:cNvSpPr>
          <p:nvPr>
            <p:ph type="dt" sz="half" idx="10"/>
          </p:nvPr>
        </p:nvSpPr>
        <p:spPr/>
        <p:txBody>
          <a:bodyPr/>
          <a:lstStyle/>
          <a:p>
            <a:fld id="{6CAAD203-B613-4986-8AF6-41B23C7071F3}" type="datetime1">
              <a:rPr lang="en-US" smtClean="0"/>
              <a:t>11/20/2018</a:t>
            </a:fld>
            <a:endParaRPr lang="en-GB"/>
          </a:p>
        </p:txBody>
      </p:sp>
      <p:sp>
        <p:nvSpPr>
          <p:cNvPr id="6" name="Footer Placeholder 5"/>
          <p:cNvSpPr>
            <a:spLocks noGrp="1"/>
          </p:cNvSpPr>
          <p:nvPr>
            <p:ph type="ftr" sz="quarter" idx="11"/>
          </p:nvPr>
        </p:nvSpPr>
        <p:spPr/>
        <p:txBody>
          <a:bodyPr/>
          <a:lstStyle/>
          <a:p>
            <a:r>
              <a:rPr lang="en-GB"/>
              <a:t>www.mindsinmind.ie</a:t>
            </a:r>
          </a:p>
        </p:txBody>
      </p:sp>
      <p:sp>
        <p:nvSpPr>
          <p:cNvPr id="7" name="Slide Number Placeholder 6"/>
          <p:cNvSpPr>
            <a:spLocks noGrp="1"/>
          </p:cNvSpPr>
          <p:nvPr>
            <p:ph type="sldNum" sz="quarter" idx="12"/>
          </p:nvPr>
        </p:nvSpPr>
        <p:spPr/>
        <p:txBody>
          <a:bodyPr/>
          <a:lstStyle/>
          <a:p>
            <a:fld id="{46DD6A87-79CA-684C-A0F6-82F8E631DFB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a:p>
        </p:txBody>
      </p:sp>
      <p:sp>
        <p:nvSpPr>
          <p:cNvPr id="7" name="Date Placeholder 6"/>
          <p:cNvSpPr>
            <a:spLocks noGrp="1"/>
          </p:cNvSpPr>
          <p:nvPr>
            <p:ph type="dt" sz="half" idx="10"/>
          </p:nvPr>
        </p:nvSpPr>
        <p:spPr/>
        <p:txBody>
          <a:bodyPr/>
          <a:lstStyle/>
          <a:p>
            <a:fld id="{2B317452-76B1-4737-8FB1-54DA1084BB7B}" type="datetime1">
              <a:rPr lang="en-US" smtClean="0"/>
              <a:t>11/20/2018</a:t>
            </a:fld>
            <a:endParaRPr lang="en-GB"/>
          </a:p>
        </p:txBody>
      </p:sp>
      <p:sp>
        <p:nvSpPr>
          <p:cNvPr id="8" name="Footer Placeholder 7"/>
          <p:cNvSpPr>
            <a:spLocks noGrp="1"/>
          </p:cNvSpPr>
          <p:nvPr>
            <p:ph type="ftr" sz="quarter" idx="11"/>
          </p:nvPr>
        </p:nvSpPr>
        <p:spPr/>
        <p:txBody>
          <a:bodyPr/>
          <a:lstStyle/>
          <a:p>
            <a:r>
              <a:rPr lang="en-GB"/>
              <a:t>www.mindsinmind.ie</a:t>
            </a:r>
          </a:p>
        </p:txBody>
      </p:sp>
      <p:sp>
        <p:nvSpPr>
          <p:cNvPr id="9" name="Slide Number Placeholder 8"/>
          <p:cNvSpPr>
            <a:spLocks noGrp="1"/>
          </p:cNvSpPr>
          <p:nvPr>
            <p:ph type="sldNum" sz="quarter" idx="12"/>
          </p:nvPr>
        </p:nvSpPr>
        <p:spPr/>
        <p:txBody>
          <a:bodyPr/>
          <a:lstStyle/>
          <a:p>
            <a:fld id="{46DD6A87-79CA-684C-A0F6-82F8E631DFB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a:p>
        </p:txBody>
      </p:sp>
      <p:sp>
        <p:nvSpPr>
          <p:cNvPr id="3" name="Date Placeholder 2"/>
          <p:cNvSpPr>
            <a:spLocks noGrp="1"/>
          </p:cNvSpPr>
          <p:nvPr>
            <p:ph type="dt" sz="half" idx="10"/>
          </p:nvPr>
        </p:nvSpPr>
        <p:spPr/>
        <p:txBody>
          <a:bodyPr/>
          <a:lstStyle/>
          <a:p>
            <a:fld id="{7ED01265-6E3D-405C-9FB7-9CF7EF8846DD}" type="datetime1">
              <a:rPr lang="en-US" smtClean="0"/>
              <a:t>11/20/2018</a:t>
            </a:fld>
            <a:endParaRPr lang="en-GB"/>
          </a:p>
        </p:txBody>
      </p:sp>
      <p:sp>
        <p:nvSpPr>
          <p:cNvPr id="4" name="Footer Placeholder 3"/>
          <p:cNvSpPr>
            <a:spLocks noGrp="1"/>
          </p:cNvSpPr>
          <p:nvPr>
            <p:ph type="ftr" sz="quarter" idx="11"/>
          </p:nvPr>
        </p:nvSpPr>
        <p:spPr/>
        <p:txBody>
          <a:bodyPr/>
          <a:lstStyle/>
          <a:p>
            <a:r>
              <a:rPr lang="en-GB"/>
              <a:t>www.mindsinmind.ie</a:t>
            </a:r>
          </a:p>
        </p:txBody>
      </p:sp>
      <p:sp>
        <p:nvSpPr>
          <p:cNvPr id="5" name="Slide Number Placeholder 4"/>
          <p:cNvSpPr>
            <a:spLocks noGrp="1"/>
          </p:cNvSpPr>
          <p:nvPr>
            <p:ph type="sldNum" sz="quarter" idx="12"/>
          </p:nvPr>
        </p:nvSpPr>
        <p:spPr/>
        <p:txBody>
          <a:bodyPr/>
          <a:lstStyle/>
          <a:p>
            <a:fld id="{46DD6A87-79CA-684C-A0F6-82F8E631DFB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8D10F3-2049-4441-99E3-AAA735023D72}" type="datetime1">
              <a:rPr lang="en-US" smtClean="0"/>
              <a:t>11/20/2018</a:t>
            </a:fld>
            <a:endParaRPr lang="en-GB"/>
          </a:p>
        </p:txBody>
      </p:sp>
      <p:sp>
        <p:nvSpPr>
          <p:cNvPr id="3" name="Footer Placeholder 2"/>
          <p:cNvSpPr>
            <a:spLocks noGrp="1"/>
          </p:cNvSpPr>
          <p:nvPr>
            <p:ph type="ftr" sz="quarter" idx="11"/>
          </p:nvPr>
        </p:nvSpPr>
        <p:spPr/>
        <p:txBody>
          <a:bodyPr/>
          <a:lstStyle/>
          <a:p>
            <a:r>
              <a:rPr lang="en-GB"/>
              <a:t>www.mindsinmind.ie</a:t>
            </a:r>
          </a:p>
        </p:txBody>
      </p:sp>
      <p:sp>
        <p:nvSpPr>
          <p:cNvPr id="4" name="Slide Number Placeholder 3"/>
          <p:cNvSpPr>
            <a:spLocks noGrp="1"/>
          </p:cNvSpPr>
          <p:nvPr>
            <p:ph type="sldNum" sz="quarter" idx="12"/>
          </p:nvPr>
        </p:nvSpPr>
        <p:spPr/>
        <p:txBody>
          <a:bodyPr/>
          <a:lstStyle/>
          <a:p>
            <a:fld id="{46DD6A87-79CA-684C-A0F6-82F8E631DFB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a:t>Click to edit Master text styles</a:t>
            </a:r>
          </a:p>
        </p:txBody>
      </p:sp>
      <p:sp>
        <p:nvSpPr>
          <p:cNvPr id="5" name="Date Placeholder 4"/>
          <p:cNvSpPr>
            <a:spLocks noGrp="1"/>
          </p:cNvSpPr>
          <p:nvPr>
            <p:ph type="dt" sz="half" idx="10"/>
          </p:nvPr>
        </p:nvSpPr>
        <p:spPr/>
        <p:txBody>
          <a:bodyPr/>
          <a:lstStyle/>
          <a:p>
            <a:fld id="{4E1DF195-F822-489B-A2C1-14D8C36CB3D2}" type="datetime1">
              <a:rPr lang="en-US" smtClean="0"/>
              <a:t>11/20/2018</a:t>
            </a:fld>
            <a:endParaRPr lang="en-GB"/>
          </a:p>
        </p:txBody>
      </p:sp>
      <p:sp>
        <p:nvSpPr>
          <p:cNvPr id="6" name="Footer Placeholder 5"/>
          <p:cNvSpPr>
            <a:spLocks noGrp="1"/>
          </p:cNvSpPr>
          <p:nvPr>
            <p:ph type="ftr" sz="quarter" idx="11"/>
          </p:nvPr>
        </p:nvSpPr>
        <p:spPr/>
        <p:txBody>
          <a:bodyPr/>
          <a:lstStyle/>
          <a:p>
            <a:r>
              <a:rPr lang="en-GB"/>
              <a:t>www.mindsinmind.ie</a:t>
            </a:r>
          </a:p>
        </p:txBody>
      </p:sp>
      <p:sp>
        <p:nvSpPr>
          <p:cNvPr id="7" name="Slide Number Placeholder 6"/>
          <p:cNvSpPr>
            <a:spLocks noGrp="1"/>
          </p:cNvSpPr>
          <p:nvPr>
            <p:ph type="sldNum" sz="quarter" idx="12"/>
          </p:nvPr>
        </p:nvSpPr>
        <p:spPr/>
        <p:txBody>
          <a:bodyPr/>
          <a:lstStyle/>
          <a:p>
            <a:fld id="{46DD6A87-79CA-684C-A0F6-82F8E631DFB6}"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738F7ADB-A55F-4192-9AED-270A5EE42BFD}" type="datetime1">
              <a:rPr lang="en-US" smtClean="0"/>
              <a:t>11/20/2018</a:t>
            </a:fld>
            <a:endParaRPr lang="en-GB"/>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r>
              <a:rPr lang="en-GB"/>
              <a:t>www.mindsinmind.ie</a:t>
            </a:r>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46DD6A87-79CA-684C-A0F6-82F8E631DFB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youtu.be/VNNsN9IJkw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7000">
              <a:schemeClr val="accent2">
                <a:lumMod val="40000"/>
                <a:lumOff val="60000"/>
              </a:schemeClr>
            </a:gs>
            <a:gs pos="75000">
              <a:schemeClr val="accent2">
                <a:lumMod val="40000"/>
                <a:lumOff val="60000"/>
              </a:schemeClr>
            </a:gs>
            <a:gs pos="0">
              <a:schemeClr val="accent2">
                <a:lumMod val="40000"/>
                <a:lumOff val="60000"/>
              </a:schemeClr>
            </a:gs>
            <a:gs pos="27000">
              <a:schemeClr val="accent2">
                <a:lumMod val="40000"/>
                <a:lumOff val="60000"/>
              </a:schemeClr>
            </a:gs>
            <a:gs pos="66000">
              <a:schemeClr val="tx2">
                <a:lumMod val="50000"/>
                <a:lumOff val="5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35744" y="5258920"/>
            <a:ext cx="6498159" cy="1373841"/>
          </a:xfrm>
        </p:spPr>
        <p:txBody>
          <a:bodyPr>
            <a:noAutofit/>
          </a:bodyPr>
          <a:lstStyle/>
          <a:p>
            <a:pPr>
              <a:spcBef>
                <a:spcPts val="800"/>
              </a:spcBef>
            </a:pPr>
            <a:r>
              <a:rPr lang="en-GB" sz="1700" dirty="0">
                <a:solidFill>
                  <a:schemeClr val="accent1">
                    <a:lumMod val="75000"/>
                  </a:schemeClr>
                </a:solidFill>
                <a:latin typeface="Iowan Old Style Black"/>
                <a:cs typeface="Iowan Old Style Black"/>
              </a:rPr>
              <a:t>Aoife Bairéad</a:t>
            </a:r>
          </a:p>
          <a:p>
            <a:pPr>
              <a:spcBef>
                <a:spcPts val="800"/>
              </a:spcBef>
            </a:pPr>
            <a:r>
              <a:rPr lang="en-GB" sz="1700" dirty="0">
                <a:solidFill>
                  <a:schemeClr val="accent1">
                    <a:lumMod val="75000"/>
                  </a:schemeClr>
                </a:solidFill>
                <a:latin typeface="Iowan Old Style Black"/>
                <a:cs typeface="Iowan Old Style Black"/>
              </a:rPr>
              <a:t>www.mindsinmind.ie</a:t>
            </a:r>
          </a:p>
          <a:p>
            <a:pPr>
              <a:spcBef>
                <a:spcPts val="800"/>
              </a:spcBef>
            </a:pPr>
            <a:r>
              <a:rPr lang="en-GB" sz="1700" dirty="0">
                <a:solidFill>
                  <a:schemeClr val="accent1">
                    <a:lumMod val="75000"/>
                  </a:schemeClr>
                </a:solidFill>
                <a:latin typeface="Iowan Old Style Black"/>
                <a:cs typeface="Iowan Old Style Black"/>
              </a:rPr>
              <a:t>19</a:t>
            </a:r>
            <a:r>
              <a:rPr lang="en-GB" sz="1700" baseline="30000" dirty="0">
                <a:solidFill>
                  <a:schemeClr val="accent1">
                    <a:lumMod val="75000"/>
                  </a:schemeClr>
                </a:solidFill>
                <a:latin typeface="Iowan Old Style Black"/>
                <a:cs typeface="Iowan Old Style Black"/>
              </a:rPr>
              <a:t>th</a:t>
            </a:r>
            <a:r>
              <a:rPr lang="en-GB" sz="1700" dirty="0">
                <a:solidFill>
                  <a:schemeClr val="accent1">
                    <a:lumMod val="75000"/>
                  </a:schemeClr>
                </a:solidFill>
                <a:latin typeface="Iowan Old Style Black"/>
                <a:cs typeface="Iowan Old Style Black"/>
              </a:rPr>
              <a:t> November 2018</a:t>
            </a:r>
          </a:p>
        </p:txBody>
      </p:sp>
      <p:sp>
        <p:nvSpPr>
          <p:cNvPr id="5" name="Title 4">
            <a:extLst>
              <a:ext uri="{FF2B5EF4-FFF2-40B4-BE49-F238E27FC236}">
                <a16:creationId xmlns:a16="http://schemas.microsoft.com/office/drawing/2014/main" id="{F4F9E9C7-793A-40E7-AF53-0922F43B4479}"/>
              </a:ext>
            </a:extLst>
          </p:cNvPr>
          <p:cNvSpPr>
            <a:spLocks noGrp="1"/>
          </p:cNvSpPr>
          <p:nvPr>
            <p:ph type="ctrTitle"/>
          </p:nvPr>
        </p:nvSpPr>
        <p:spPr>
          <a:xfrm>
            <a:off x="1322921" y="1523999"/>
            <a:ext cx="6498158" cy="2697089"/>
          </a:xfrm>
        </p:spPr>
        <p:txBody>
          <a:bodyPr/>
          <a:lstStyle/>
          <a:p>
            <a:r>
              <a:rPr lang="en-GB" dirty="0"/>
              <a:t>Using an attachment and trauma perspective in social work with children</a:t>
            </a:r>
            <a:endParaRPr lang="en-IE" dirty="0"/>
          </a:p>
        </p:txBody>
      </p:sp>
      <p:sp>
        <p:nvSpPr>
          <p:cNvPr id="6" name="Footer Placeholder 5">
            <a:extLst>
              <a:ext uri="{FF2B5EF4-FFF2-40B4-BE49-F238E27FC236}">
                <a16:creationId xmlns:a16="http://schemas.microsoft.com/office/drawing/2014/main" id="{6B7BC97E-2C25-4B9A-BDDB-47C26AF04C4F}"/>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Attachment concepts and the link to trauma </a:t>
            </a:r>
            <a:endParaRPr lang="en-GB" dirty="0"/>
          </a:p>
        </p:txBody>
      </p:sp>
      <p:sp>
        <p:nvSpPr>
          <p:cNvPr id="4" name="Content Placeholder 3"/>
          <p:cNvSpPr>
            <a:spLocks noGrp="1"/>
          </p:cNvSpPr>
          <p:nvPr>
            <p:ph sz="half" idx="1"/>
          </p:nvPr>
        </p:nvSpPr>
        <p:spPr/>
        <p:txBody>
          <a:bodyPr>
            <a:normAutofit fontScale="70000" lnSpcReduction="20000"/>
          </a:bodyPr>
          <a:lstStyle/>
          <a:p>
            <a:pPr>
              <a:spcBef>
                <a:spcPts val="1200"/>
              </a:spcBef>
              <a:buNone/>
            </a:pPr>
            <a:r>
              <a:rPr lang="en-US" dirty="0"/>
              <a:t>Rupture and repair </a:t>
            </a:r>
          </a:p>
          <a:p>
            <a:pPr>
              <a:spcBef>
                <a:spcPts val="1200"/>
              </a:spcBef>
            </a:pPr>
            <a:r>
              <a:rPr lang="en-US" dirty="0"/>
              <a:t>Contributes to development as much as pleasing interactions</a:t>
            </a:r>
          </a:p>
          <a:p>
            <a:pPr>
              <a:spcBef>
                <a:spcPts val="600"/>
              </a:spcBef>
              <a:buNone/>
            </a:pPr>
            <a:r>
              <a:rPr lang="en-US" dirty="0"/>
              <a:t> </a:t>
            </a:r>
          </a:p>
          <a:p>
            <a:pPr>
              <a:spcBef>
                <a:spcPts val="600"/>
              </a:spcBef>
            </a:pPr>
            <a:r>
              <a:rPr lang="en-US" dirty="0"/>
              <a:t>Impacts the parts of the brain linked to reward, interplay between cognition and emotion and</a:t>
            </a:r>
          </a:p>
          <a:p>
            <a:pPr>
              <a:spcBef>
                <a:spcPts val="600"/>
              </a:spcBef>
              <a:buNone/>
            </a:pPr>
            <a:r>
              <a:rPr lang="en-US" dirty="0"/>
              <a:t> </a:t>
            </a:r>
          </a:p>
          <a:p>
            <a:pPr>
              <a:spcBef>
                <a:spcPts val="600"/>
              </a:spcBef>
            </a:pPr>
            <a:r>
              <a:rPr lang="en-US" dirty="0"/>
              <a:t>Allows for development of psychological security, social intelligence, empathy and emotional awareness/ regulation</a:t>
            </a:r>
          </a:p>
          <a:p>
            <a:pPr>
              <a:spcBef>
                <a:spcPts val="600"/>
              </a:spcBef>
              <a:buNone/>
            </a:pPr>
            <a:r>
              <a:rPr lang="en-US" dirty="0"/>
              <a:t> </a:t>
            </a:r>
          </a:p>
          <a:p>
            <a:pPr>
              <a:spcBef>
                <a:spcPts val="600"/>
              </a:spcBef>
            </a:pPr>
            <a:r>
              <a:rPr lang="en-US" dirty="0"/>
              <a:t>Core in the development of the child’s window of tolerance </a:t>
            </a:r>
          </a:p>
          <a:p>
            <a:pPr marL="793750" lvl="1" indent="-457200">
              <a:buAutoNum type="alphaLcParenR"/>
            </a:pPr>
            <a:r>
              <a:rPr lang="en-US" dirty="0"/>
              <a:t>Excessive inhibition </a:t>
            </a:r>
          </a:p>
          <a:p>
            <a:pPr marL="793750" lvl="1" indent="-457200">
              <a:buAutoNum type="alphaLcParenR"/>
            </a:pPr>
            <a:r>
              <a:rPr lang="en-US" dirty="0"/>
              <a:t>Excessive </a:t>
            </a:r>
            <a:r>
              <a:rPr lang="en-US" dirty="0" err="1"/>
              <a:t>dysregulation</a:t>
            </a:r>
            <a:r>
              <a:rPr lang="en-US" dirty="0"/>
              <a:t> </a:t>
            </a:r>
          </a:p>
          <a:p>
            <a:pPr marL="793750" lvl="1" indent="-457200">
              <a:buAutoNum type="alphaLcParenR"/>
            </a:pPr>
            <a:r>
              <a:rPr lang="en-US" dirty="0"/>
              <a:t>Adaptive and flexible </a:t>
            </a:r>
          </a:p>
          <a:p>
            <a:endParaRPr lang="en-GB" dirty="0"/>
          </a:p>
        </p:txBody>
      </p:sp>
      <p:sp>
        <p:nvSpPr>
          <p:cNvPr id="5" name="Content Placeholder 4"/>
          <p:cNvSpPr>
            <a:spLocks noGrp="1"/>
          </p:cNvSpPr>
          <p:nvPr>
            <p:ph sz="half" idx="2"/>
          </p:nvPr>
        </p:nvSpPr>
        <p:spPr/>
        <p:txBody>
          <a:bodyPr>
            <a:normAutofit fontScale="70000" lnSpcReduction="20000"/>
          </a:bodyPr>
          <a:lstStyle/>
          <a:p>
            <a:pPr>
              <a:spcBef>
                <a:spcPts val="1000"/>
              </a:spcBef>
              <a:buNone/>
            </a:pPr>
            <a:r>
              <a:rPr lang="en-US" dirty="0"/>
              <a:t>Serve and return </a:t>
            </a:r>
          </a:p>
          <a:p>
            <a:pPr>
              <a:spcBef>
                <a:spcPts val="1000"/>
              </a:spcBef>
            </a:pPr>
            <a:r>
              <a:rPr lang="en-US" dirty="0"/>
              <a:t>Required in all areas of development; eye contact, facial expression, gestures, touch, language, emotional expression, cognition development </a:t>
            </a:r>
          </a:p>
          <a:p>
            <a:r>
              <a:rPr lang="en-US" dirty="0"/>
              <a:t>Requires </a:t>
            </a:r>
            <a:r>
              <a:rPr lang="en-US" dirty="0" err="1"/>
              <a:t>carers</a:t>
            </a:r>
            <a:r>
              <a:rPr lang="en-US" dirty="0"/>
              <a:t> to </a:t>
            </a:r>
            <a:r>
              <a:rPr lang="en-US" dirty="0" err="1"/>
              <a:t>recognise</a:t>
            </a:r>
            <a:r>
              <a:rPr lang="en-US" dirty="0"/>
              <a:t> and respond to infant signals </a:t>
            </a:r>
          </a:p>
          <a:p>
            <a:r>
              <a:rPr lang="en-US" dirty="0"/>
              <a:t>Allows for the development of neural pathways </a:t>
            </a:r>
          </a:p>
          <a:p>
            <a:r>
              <a:rPr lang="en-US" dirty="0"/>
              <a:t>Absence of this leads to toxic stress – prevents normative development </a:t>
            </a:r>
          </a:p>
          <a:p>
            <a:r>
              <a:rPr lang="en-US" dirty="0"/>
              <a:t>Absence will weaken integration and interconnectivity with the brain. This will interfere with social, emotional and cognitive development </a:t>
            </a:r>
          </a:p>
          <a:p>
            <a:endParaRPr lang="en-GB" dirty="0"/>
          </a:p>
        </p:txBody>
      </p:sp>
      <p:sp>
        <p:nvSpPr>
          <p:cNvPr id="3" name="Footer Placeholder 2">
            <a:extLst>
              <a:ext uri="{FF2B5EF4-FFF2-40B4-BE49-F238E27FC236}">
                <a16:creationId xmlns:a16="http://schemas.microsoft.com/office/drawing/2014/main" id="{25E6E02D-5352-4E09-B06F-36D9AB0C4DBC}"/>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br>
              <a:rPr lang="en-US" dirty="0"/>
            </a:br>
            <a:r>
              <a:rPr lang="en-US" sz="4000" dirty="0"/>
              <a:t>Developing an understanding of Trauma in an child abuse context </a:t>
            </a:r>
            <a:endParaRPr lang="en-GB" sz="4000" dirty="0"/>
          </a:p>
        </p:txBody>
      </p:sp>
      <p:sp>
        <p:nvSpPr>
          <p:cNvPr id="6" name="Content Placeholder 5"/>
          <p:cNvSpPr>
            <a:spLocks noGrp="1"/>
          </p:cNvSpPr>
          <p:nvPr>
            <p:ph idx="1"/>
          </p:nvPr>
        </p:nvSpPr>
        <p:spPr/>
        <p:txBody>
          <a:bodyPr>
            <a:normAutofit fontScale="92500" lnSpcReduction="10000"/>
          </a:bodyPr>
          <a:lstStyle/>
          <a:p>
            <a:pPr>
              <a:buNone/>
            </a:pPr>
            <a:r>
              <a:rPr lang="en-GB" dirty="0"/>
              <a:t>The DSM V recognises the symptoms of trauma within the diagnosis of Post Traumatic Stress Disorder (PTSD)</a:t>
            </a:r>
          </a:p>
          <a:p>
            <a:pPr lvl="1">
              <a:buFont typeface="Wingdings" charset="2"/>
              <a:buChar char="v"/>
            </a:pPr>
            <a:r>
              <a:rPr lang="en-GB" dirty="0"/>
              <a:t>Trauma survivors must have been exposed to actual or threatened (directly or indirectly): death, serious injury or sexual violence</a:t>
            </a:r>
          </a:p>
          <a:p>
            <a:pPr lvl="1">
              <a:buFont typeface="Wingdings" charset="2"/>
              <a:buChar char="v"/>
            </a:pPr>
            <a:r>
              <a:rPr lang="en-GB" dirty="0"/>
              <a:t>Symptoms include; Intrusive thoughts, nightmares, flashbacks, psychological and physical reactivity</a:t>
            </a:r>
          </a:p>
          <a:p>
            <a:pPr lvl="1">
              <a:buNone/>
            </a:pPr>
            <a:endParaRPr lang="en-GB" dirty="0"/>
          </a:p>
          <a:p>
            <a:pPr marL="0" lvl="1" indent="0" algn="just">
              <a:buNone/>
            </a:pPr>
            <a:r>
              <a:rPr lang="en-GB" dirty="0"/>
              <a:t>This does not fit with the presentation of many abused and neglected children. However these children show a distinctive cohort of symptoms which appear to be due to repetitive traumatic events, or a cluster of traumas. These are known as ‘little </a:t>
            </a:r>
            <a:r>
              <a:rPr lang="en-GB" dirty="0" err="1"/>
              <a:t>t</a:t>
            </a:r>
            <a:r>
              <a:rPr lang="en-GB" dirty="0"/>
              <a:t>’ traumas or complex trauma. </a:t>
            </a:r>
          </a:p>
        </p:txBody>
      </p:sp>
      <p:sp>
        <p:nvSpPr>
          <p:cNvPr id="2" name="Footer Placeholder 1">
            <a:extLst>
              <a:ext uri="{FF2B5EF4-FFF2-40B4-BE49-F238E27FC236}">
                <a16:creationId xmlns:a16="http://schemas.microsoft.com/office/drawing/2014/main" id="{FC8BD94C-44E9-409B-9ECE-9B819F8F7E68}"/>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Adverse Childhood Experiences Study (ACE) </a:t>
            </a:r>
            <a:endParaRPr lang="en-GB" dirty="0"/>
          </a:p>
        </p:txBody>
      </p:sp>
      <p:sp>
        <p:nvSpPr>
          <p:cNvPr id="3" name="Content Placeholder 2"/>
          <p:cNvSpPr>
            <a:spLocks noGrp="1"/>
          </p:cNvSpPr>
          <p:nvPr>
            <p:ph idx="1"/>
          </p:nvPr>
        </p:nvSpPr>
        <p:spPr/>
        <p:txBody>
          <a:bodyPr>
            <a:normAutofit fontScale="92500" lnSpcReduction="10000"/>
          </a:bodyPr>
          <a:lstStyle/>
          <a:p>
            <a:pPr>
              <a:spcBef>
                <a:spcPts val="0"/>
              </a:spcBef>
              <a:buNone/>
            </a:pPr>
            <a:r>
              <a:rPr lang="en-US" dirty="0"/>
              <a:t>Details ten different types of adverse types of childhood experiences </a:t>
            </a:r>
          </a:p>
          <a:p>
            <a:pPr>
              <a:spcBef>
                <a:spcPts val="0"/>
              </a:spcBef>
            </a:pPr>
            <a:r>
              <a:rPr lang="en-US" dirty="0"/>
              <a:t>Abuse </a:t>
            </a:r>
          </a:p>
          <a:p>
            <a:pPr lvl="1">
              <a:spcBef>
                <a:spcPts val="0"/>
              </a:spcBef>
            </a:pPr>
            <a:r>
              <a:rPr lang="en-US" dirty="0"/>
              <a:t>Emotional Abuse </a:t>
            </a:r>
          </a:p>
          <a:p>
            <a:pPr lvl="1">
              <a:spcBef>
                <a:spcPts val="0"/>
              </a:spcBef>
            </a:pPr>
            <a:r>
              <a:rPr lang="en-US" dirty="0"/>
              <a:t>Physical Abuse </a:t>
            </a:r>
          </a:p>
          <a:p>
            <a:pPr lvl="1">
              <a:spcBef>
                <a:spcPts val="0"/>
              </a:spcBef>
            </a:pPr>
            <a:r>
              <a:rPr lang="en-US" dirty="0"/>
              <a:t>Sexual Abuse </a:t>
            </a:r>
          </a:p>
          <a:p>
            <a:pPr>
              <a:spcBef>
                <a:spcPts val="0"/>
              </a:spcBef>
            </a:pPr>
            <a:r>
              <a:rPr lang="en-US" dirty="0"/>
              <a:t>Neglect </a:t>
            </a:r>
          </a:p>
          <a:p>
            <a:pPr lvl="1">
              <a:spcBef>
                <a:spcPts val="0"/>
              </a:spcBef>
            </a:pPr>
            <a:r>
              <a:rPr lang="en-US" dirty="0"/>
              <a:t>Absence of love and support from </a:t>
            </a:r>
            <a:r>
              <a:rPr lang="en-US" dirty="0" err="1"/>
              <a:t>carers</a:t>
            </a:r>
            <a:r>
              <a:rPr lang="en-US" dirty="0"/>
              <a:t> in childhood</a:t>
            </a:r>
          </a:p>
          <a:p>
            <a:pPr lvl="1">
              <a:spcBef>
                <a:spcPts val="0"/>
              </a:spcBef>
            </a:pPr>
            <a:r>
              <a:rPr lang="en-US" dirty="0"/>
              <a:t>Physical neglect </a:t>
            </a:r>
          </a:p>
          <a:p>
            <a:pPr lvl="1">
              <a:spcBef>
                <a:spcPts val="0"/>
              </a:spcBef>
            </a:pPr>
            <a:r>
              <a:rPr lang="en-US" dirty="0"/>
              <a:t>Family Dysfunction </a:t>
            </a:r>
          </a:p>
          <a:p>
            <a:pPr lvl="1">
              <a:spcBef>
                <a:spcPts val="0"/>
              </a:spcBef>
            </a:pPr>
            <a:r>
              <a:rPr lang="en-US" dirty="0"/>
              <a:t>Exposure to drug and alcohol use </a:t>
            </a:r>
          </a:p>
          <a:p>
            <a:pPr lvl="1">
              <a:spcBef>
                <a:spcPts val="0"/>
              </a:spcBef>
            </a:pPr>
            <a:r>
              <a:rPr lang="en-US" dirty="0"/>
              <a:t>Exposure to family violence </a:t>
            </a:r>
          </a:p>
          <a:p>
            <a:pPr lvl="1">
              <a:spcBef>
                <a:spcPts val="0"/>
              </a:spcBef>
            </a:pPr>
            <a:r>
              <a:rPr lang="en-US" dirty="0"/>
              <a:t>Separation or divorce </a:t>
            </a:r>
          </a:p>
          <a:p>
            <a:pPr lvl="1">
              <a:spcBef>
                <a:spcPts val="0"/>
              </a:spcBef>
            </a:pPr>
            <a:r>
              <a:rPr lang="en-US" dirty="0" err="1"/>
              <a:t>Carer</a:t>
            </a:r>
            <a:r>
              <a:rPr lang="en-US" dirty="0"/>
              <a:t> with mental health issues </a:t>
            </a:r>
          </a:p>
          <a:p>
            <a:pPr lvl="1">
              <a:spcBef>
                <a:spcPts val="0"/>
              </a:spcBef>
            </a:pPr>
            <a:r>
              <a:rPr lang="en-US" dirty="0" err="1"/>
              <a:t>Carer</a:t>
            </a:r>
            <a:r>
              <a:rPr lang="en-US" dirty="0"/>
              <a:t> in prison </a:t>
            </a:r>
          </a:p>
          <a:p>
            <a:pPr>
              <a:spcBef>
                <a:spcPts val="0"/>
              </a:spcBef>
            </a:pPr>
            <a:endParaRPr lang="en-GB" dirty="0"/>
          </a:p>
        </p:txBody>
      </p:sp>
      <p:sp>
        <p:nvSpPr>
          <p:cNvPr id="4" name="Footer Placeholder 3">
            <a:extLst>
              <a:ext uri="{FF2B5EF4-FFF2-40B4-BE49-F238E27FC236}">
                <a16:creationId xmlns:a16="http://schemas.microsoft.com/office/drawing/2014/main" id="{51CCF13B-C6D3-4D30-A959-C1318478C2A3}"/>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a:spcBef>
                <a:spcPts val="200"/>
              </a:spcBef>
            </a:pPr>
            <a:endParaRPr lang="en-US" dirty="0"/>
          </a:p>
          <a:p>
            <a:pPr>
              <a:spcBef>
                <a:spcPts val="200"/>
              </a:spcBef>
              <a:buNone/>
            </a:pPr>
            <a:r>
              <a:rPr lang="en-US" dirty="0"/>
              <a:t>US study of 17,000 people from 1995-1997 and found that those who scored higher on the ACE presented with a higher degree of physical, </a:t>
            </a:r>
            <a:r>
              <a:rPr lang="en-US" dirty="0" err="1"/>
              <a:t>behavioural</a:t>
            </a:r>
            <a:r>
              <a:rPr lang="en-US" dirty="0"/>
              <a:t> and mental health symptoms than those in the normative population </a:t>
            </a:r>
          </a:p>
          <a:p>
            <a:pPr>
              <a:spcBef>
                <a:spcPts val="200"/>
              </a:spcBef>
            </a:pPr>
            <a:r>
              <a:rPr lang="en-US" dirty="0"/>
              <a:t>Physical </a:t>
            </a:r>
          </a:p>
          <a:p>
            <a:pPr>
              <a:spcBef>
                <a:spcPts val="200"/>
              </a:spcBef>
            </a:pPr>
            <a:r>
              <a:rPr lang="en-US" dirty="0"/>
              <a:t>Obesity </a:t>
            </a:r>
          </a:p>
          <a:p>
            <a:pPr>
              <a:spcBef>
                <a:spcPts val="200"/>
              </a:spcBef>
            </a:pPr>
            <a:r>
              <a:rPr lang="en-US" dirty="0"/>
              <a:t>Physical injury </a:t>
            </a:r>
          </a:p>
          <a:p>
            <a:pPr>
              <a:spcBef>
                <a:spcPts val="200"/>
              </a:spcBef>
            </a:pPr>
            <a:r>
              <a:rPr lang="en-US" dirty="0"/>
              <a:t>Low level of physical activity </a:t>
            </a:r>
          </a:p>
          <a:p>
            <a:pPr>
              <a:spcBef>
                <a:spcPts val="200"/>
              </a:spcBef>
            </a:pPr>
            <a:r>
              <a:rPr lang="en-US" dirty="0"/>
              <a:t>Diabetes </a:t>
            </a:r>
          </a:p>
          <a:p>
            <a:pPr>
              <a:spcBef>
                <a:spcPts val="200"/>
              </a:spcBef>
            </a:pPr>
            <a:r>
              <a:rPr lang="en-US" dirty="0"/>
              <a:t>STDs </a:t>
            </a:r>
          </a:p>
          <a:p>
            <a:pPr>
              <a:spcBef>
                <a:spcPts val="200"/>
              </a:spcBef>
            </a:pPr>
            <a:r>
              <a:rPr lang="en-US" dirty="0"/>
              <a:t>Heart Disease </a:t>
            </a:r>
          </a:p>
          <a:p>
            <a:pPr>
              <a:spcBef>
                <a:spcPts val="200"/>
              </a:spcBef>
            </a:pPr>
            <a:r>
              <a:rPr lang="en-US" dirty="0"/>
              <a:t>Cancer </a:t>
            </a:r>
          </a:p>
          <a:p>
            <a:pPr>
              <a:spcBef>
                <a:spcPts val="200"/>
              </a:spcBef>
            </a:pPr>
            <a:r>
              <a:rPr lang="en-US" dirty="0"/>
              <a:t>Stroke </a:t>
            </a:r>
          </a:p>
          <a:p>
            <a:pPr>
              <a:spcBef>
                <a:spcPts val="200"/>
              </a:spcBef>
            </a:pPr>
            <a:r>
              <a:rPr lang="en-US" dirty="0"/>
              <a:t>Mental Health </a:t>
            </a:r>
          </a:p>
          <a:p>
            <a:pPr>
              <a:spcBef>
                <a:spcPts val="200"/>
              </a:spcBef>
            </a:pPr>
            <a:r>
              <a:rPr lang="en-US" dirty="0"/>
              <a:t>Depression </a:t>
            </a:r>
          </a:p>
          <a:p>
            <a:pPr>
              <a:spcBef>
                <a:spcPts val="200"/>
              </a:spcBef>
            </a:pPr>
            <a:r>
              <a:rPr lang="en-US" dirty="0"/>
              <a:t>Suicide attempts </a:t>
            </a:r>
          </a:p>
          <a:p>
            <a:pPr>
              <a:spcBef>
                <a:spcPts val="200"/>
              </a:spcBef>
            </a:pPr>
            <a:r>
              <a:rPr lang="en-US" dirty="0"/>
              <a:t>Anxiety </a:t>
            </a:r>
          </a:p>
          <a:p>
            <a:pPr>
              <a:spcBef>
                <a:spcPts val="200"/>
              </a:spcBef>
            </a:pPr>
            <a:r>
              <a:rPr lang="en-US" dirty="0"/>
              <a:t>Behaviour </a:t>
            </a:r>
          </a:p>
          <a:p>
            <a:pPr>
              <a:spcBef>
                <a:spcPts val="200"/>
              </a:spcBef>
            </a:pPr>
            <a:r>
              <a:rPr lang="en-US" dirty="0"/>
              <a:t>Smoking </a:t>
            </a:r>
          </a:p>
          <a:p>
            <a:pPr>
              <a:spcBef>
                <a:spcPts val="200"/>
              </a:spcBef>
            </a:pPr>
            <a:r>
              <a:rPr lang="en-US" dirty="0"/>
              <a:t>Drug/alcohol abuse </a:t>
            </a:r>
          </a:p>
          <a:p>
            <a:pPr>
              <a:spcBef>
                <a:spcPts val="200"/>
              </a:spcBef>
            </a:pPr>
            <a:r>
              <a:rPr lang="en-US" dirty="0"/>
              <a:t>Missed work/ unemployment </a:t>
            </a:r>
          </a:p>
          <a:p>
            <a:pPr>
              <a:spcBef>
                <a:spcPts val="200"/>
              </a:spcBef>
              <a:buNone/>
            </a:pPr>
            <a:endParaRPr lang="en-US" dirty="0"/>
          </a:p>
          <a:p>
            <a:pPr>
              <a:spcBef>
                <a:spcPts val="200"/>
              </a:spcBef>
              <a:buNone/>
            </a:pPr>
            <a:r>
              <a:rPr lang="en-US" dirty="0"/>
              <a:t>Mediated and reduced when there is a positive relationship in the child’s life </a:t>
            </a:r>
            <a:endParaRPr lang="en-GB" dirty="0"/>
          </a:p>
        </p:txBody>
      </p:sp>
      <p:sp>
        <p:nvSpPr>
          <p:cNvPr id="2" name="Footer Placeholder 1">
            <a:extLst>
              <a:ext uri="{FF2B5EF4-FFF2-40B4-BE49-F238E27FC236}">
                <a16:creationId xmlns:a16="http://schemas.microsoft.com/office/drawing/2014/main" id="{9751CFBA-D596-4BB3-990E-01D3251BEED8}"/>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Developmental Trauma </a:t>
            </a:r>
            <a:endParaRPr lang="en-GB" dirty="0"/>
          </a:p>
        </p:txBody>
      </p:sp>
      <p:sp>
        <p:nvSpPr>
          <p:cNvPr id="3" name="Content Placeholder 2"/>
          <p:cNvSpPr>
            <a:spLocks noGrp="1"/>
          </p:cNvSpPr>
          <p:nvPr>
            <p:ph idx="1"/>
          </p:nvPr>
        </p:nvSpPr>
        <p:spPr/>
        <p:txBody>
          <a:bodyPr>
            <a:normAutofit fontScale="92500" lnSpcReduction="10000"/>
          </a:bodyPr>
          <a:lstStyle/>
          <a:p>
            <a:r>
              <a:rPr lang="en-US" dirty="0"/>
              <a:t>Van der Kolk and the need for new diagnosis – Developmental Trauma </a:t>
            </a:r>
          </a:p>
          <a:p>
            <a:r>
              <a:rPr lang="en-US" dirty="0"/>
              <a:t>Currently as this is not </a:t>
            </a:r>
            <a:r>
              <a:rPr lang="en-US" dirty="0" err="1"/>
              <a:t>recognised</a:t>
            </a:r>
            <a:r>
              <a:rPr lang="en-US" dirty="0"/>
              <a:t> by the DSM children with trauma histories tend to present with </a:t>
            </a:r>
            <a:r>
              <a:rPr lang="en-US" dirty="0" err="1"/>
              <a:t>comorbidity</a:t>
            </a:r>
            <a:r>
              <a:rPr lang="en-US" dirty="0"/>
              <a:t> (ADHD and ODD/ anxiety and ASD) </a:t>
            </a:r>
          </a:p>
          <a:p>
            <a:r>
              <a:rPr lang="en-US" dirty="0"/>
              <a:t>Symptoms </a:t>
            </a:r>
          </a:p>
          <a:p>
            <a:pPr lvl="1"/>
            <a:r>
              <a:rPr lang="en-US" dirty="0"/>
              <a:t>Immature emotional and cognitive responses </a:t>
            </a:r>
          </a:p>
          <a:p>
            <a:pPr lvl="1"/>
            <a:r>
              <a:rPr lang="en-US" dirty="0"/>
              <a:t>Sensory issues </a:t>
            </a:r>
          </a:p>
          <a:p>
            <a:pPr lvl="1"/>
            <a:r>
              <a:rPr lang="en-US" dirty="0"/>
              <a:t>Hyper/hypo arousal </a:t>
            </a:r>
          </a:p>
          <a:p>
            <a:pPr lvl="1"/>
            <a:r>
              <a:rPr lang="en-US" dirty="0"/>
              <a:t>Lack of </a:t>
            </a:r>
            <a:r>
              <a:rPr lang="en-US" dirty="0" err="1"/>
              <a:t>behavioural</a:t>
            </a:r>
            <a:r>
              <a:rPr lang="en-US" dirty="0"/>
              <a:t> regulation and impulsivity </a:t>
            </a:r>
          </a:p>
          <a:p>
            <a:pPr lvl="1"/>
            <a:r>
              <a:rPr lang="en-US" dirty="0"/>
              <a:t>Relationship and social issues </a:t>
            </a:r>
          </a:p>
        </p:txBody>
      </p:sp>
      <p:sp>
        <p:nvSpPr>
          <p:cNvPr id="4" name="Footer Placeholder 3">
            <a:extLst>
              <a:ext uri="{FF2B5EF4-FFF2-40B4-BE49-F238E27FC236}">
                <a16:creationId xmlns:a16="http://schemas.microsoft.com/office/drawing/2014/main" id="{3C97E9A4-5471-454F-BA04-FC937596740A}"/>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Sensory Development and Emotional Regulation </a:t>
            </a:r>
            <a:endParaRPr lang="en-GB" dirty="0"/>
          </a:p>
        </p:txBody>
      </p:sp>
      <p:sp>
        <p:nvSpPr>
          <p:cNvPr id="3" name="Content Placeholder 2"/>
          <p:cNvSpPr>
            <a:spLocks noGrp="1"/>
          </p:cNvSpPr>
          <p:nvPr>
            <p:ph idx="1"/>
          </p:nvPr>
        </p:nvSpPr>
        <p:spPr/>
        <p:txBody>
          <a:bodyPr>
            <a:normAutofit fontScale="92500" lnSpcReduction="10000"/>
          </a:bodyPr>
          <a:lstStyle/>
          <a:p>
            <a:pPr>
              <a:buFontTx/>
              <a:buChar char="•"/>
            </a:pPr>
            <a:r>
              <a:rPr lang="en-US" dirty="0"/>
              <a:t>Children who have experienced relationship and developmental trauma in infancy and early childhood can exhibit severe sensory delays and difficulties managing their arousal and affect. </a:t>
            </a:r>
          </a:p>
          <a:p>
            <a:pPr>
              <a:buFontTx/>
              <a:buChar char="•"/>
            </a:pPr>
            <a:r>
              <a:rPr lang="en-US" dirty="0"/>
              <a:t>Sensory integration is the ability of the central nervous system to respond to and process information coming into the body. In children who have been abused their experience is that information coming in may not be predictable or safe, and so they cannot access this system easily. Over time they can develop hypersensitivity (over arousal) or hyposensitivity (under arousal) </a:t>
            </a:r>
          </a:p>
          <a:p>
            <a:endParaRPr lang="en-GB" dirty="0"/>
          </a:p>
        </p:txBody>
      </p:sp>
      <p:sp>
        <p:nvSpPr>
          <p:cNvPr id="4" name="Footer Placeholder 3">
            <a:extLst>
              <a:ext uri="{FF2B5EF4-FFF2-40B4-BE49-F238E27FC236}">
                <a16:creationId xmlns:a16="http://schemas.microsoft.com/office/drawing/2014/main" id="{E7424852-AF31-44DA-8C69-8E28D06EBDC9}"/>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a:bodyPr>
          <a:lstStyle/>
          <a:p>
            <a:pPr>
              <a:buNone/>
            </a:pPr>
            <a:r>
              <a:rPr lang="en-US" dirty="0"/>
              <a:t>Signs of sensory delay </a:t>
            </a:r>
          </a:p>
          <a:p>
            <a:pPr lvl="1"/>
            <a:r>
              <a:rPr lang="en-US" dirty="0"/>
              <a:t>Issues around food (unable to </a:t>
            </a:r>
            <a:r>
              <a:rPr lang="en-US" dirty="0" err="1"/>
              <a:t>recognise</a:t>
            </a:r>
            <a:r>
              <a:rPr lang="en-US" dirty="0"/>
              <a:t> hunger/fullness) and food textures </a:t>
            </a:r>
          </a:p>
          <a:p>
            <a:pPr lvl="1"/>
            <a:r>
              <a:rPr lang="en-US" dirty="0"/>
              <a:t>Not being aware of climate – hot/cold </a:t>
            </a:r>
          </a:p>
          <a:p>
            <a:pPr lvl="1"/>
            <a:r>
              <a:rPr lang="en-US" dirty="0"/>
              <a:t>Not noticing or dismissing pain/illness (for some children they may also make a huge deal out of minor injuries where there is clear evidence – paper cut for example, while not having noticed a severe abscess or tooth decay) </a:t>
            </a:r>
          </a:p>
          <a:p>
            <a:pPr lvl="1"/>
            <a:r>
              <a:rPr lang="en-US" dirty="0"/>
              <a:t>Doesn’t seem to notice bad smells (personal hygiene or environmental) </a:t>
            </a:r>
          </a:p>
          <a:p>
            <a:pPr lvl="1"/>
            <a:r>
              <a:rPr lang="en-US" dirty="0"/>
              <a:t>Can’t remember landmarks or familiar items at home/in school </a:t>
            </a:r>
          </a:p>
          <a:p>
            <a:pPr lvl="1"/>
            <a:r>
              <a:rPr lang="en-US" dirty="0"/>
              <a:t>Can’t follow sequential requests (one thing at a time) or remember day to day routines </a:t>
            </a:r>
          </a:p>
          <a:p>
            <a:endParaRPr lang="en-GB" dirty="0"/>
          </a:p>
        </p:txBody>
      </p:sp>
      <p:sp>
        <p:nvSpPr>
          <p:cNvPr id="2" name="Footer Placeholder 1">
            <a:extLst>
              <a:ext uri="{FF2B5EF4-FFF2-40B4-BE49-F238E27FC236}">
                <a16:creationId xmlns:a16="http://schemas.microsoft.com/office/drawing/2014/main" id="{A2114CB9-1990-40FD-890E-8E1D59718FEF}"/>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buNone/>
            </a:pPr>
            <a:r>
              <a:rPr lang="en-US" dirty="0"/>
              <a:t>Signs of emotional </a:t>
            </a:r>
            <a:r>
              <a:rPr lang="en-US" dirty="0" err="1"/>
              <a:t>dysregulation</a:t>
            </a:r>
            <a:r>
              <a:rPr lang="en-US" dirty="0"/>
              <a:t> </a:t>
            </a:r>
          </a:p>
          <a:p>
            <a:pPr lvl="1"/>
            <a:r>
              <a:rPr lang="en-US" dirty="0" err="1"/>
              <a:t>Hypervigilance</a:t>
            </a:r>
            <a:r>
              <a:rPr lang="en-US" dirty="0"/>
              <a:t> </a:t>
            </a:r>
          </a:p>
          <a:p>
            <a:pPr lvl="1"/>
            <a:r>
              <a:rPr lang="en-US" dirty="0" err="1"/>
              <a:t>Hypovigilance</a:t>
            </a:r>
            <a:r>
              <a:rPr lang="en-US" dirty="0"/>
              <a:t> </a:t>
            </a:r>
          </a:p>
          <a:p>
            <a:pPr lvl="1"/>
            <a:r>
              <a:rPr lang="en-US" dirty="0"/>
              <a:t>Anxiety </a:t>
            </a:r>
          </a:p>
          <a:p>
            <a:pPr lvl="1"/>
            <a:r>
              <a:rPr lang="en-US" dirty="0"/>
              <a:t>Avoidance </a:t>
            </a:r>
          </a:p>
          <a:p>
            <a:pPr lvl="1"/>
            <a:r>
              <a:rPr lang="en-US" dirty="0" err="1"/>
              <a:t>Ractive</a:t>
            </a:r>
            <a:r>
              <a:rPr lang="en-US" dirty="0"/>
              <a:t> aggression/anger </a:t>
            </a:r>
          </a:p>
          <a:p>
            <a:pPr lvl="1"/>
            <a:r>
              <a:rPr lang="en-US" dirty="0"/>
              <a:t>Poor impulse control </a:t>
            </a:r>
          </a:p>
          <a:p>
            <a:pPr lvl="1"/>
            <a:r>
              <a:rPr lang="en-US" dirty="0"/>
              <a:t>Poor attention/concentration </a:t>
            </a:r>
          </a:p>
          <a:p>
            <a:pPr lvl="1"/>
            <a:r>
              <a:rPr lang="en-US" dirty="0"/>
              <a:t>Dissociation </a:t>
            </a:r>
          </a:p>
          <a:p>
            <a:pPr lvl="1"/>
            <a:r>
              <a:rPr lang="en-US" dirty="0"/>
              <a:t>Decreased social competence </a:t>
            </a:r>
          </a:p>
          <a:p>
            <a:pPr lvl="1"/>
            <a:r>
              <a:rPr lang="en-US" dirty="0"/>
              <a:t>Misunderstanding or misinterpreting social cues </a:t>
            </a:r>
          </a:p>
          <a:p>
            <a:endParaRPr lang="en-GB" dirty="0"/>
          </a:p>
        </p:txBody>
      </p:sp>
      <p:sp>
        <p:nvSpPr>
          <p:cNvPr id="2" name="Footer Placeholder 1">
            <a:extLst>
              <a:ext uri="{FF2B5EF4-FFF2-40B4-BE49-F238E27FC236}">
                <a16:creationId xmlns:a16="http://schemas.microsoft.com/office/drawing/2014/main" id="{DCA05719-8FE8-496C-A680-2D0EDCBA9290}"/>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Responding to Developmental Trauma </a:t>
            </a:r>
            <a:endParaRPr lang="en-GB" dirty="0"/>
          </a:p>
        </p:txBody>
      </p:sp>
      <p:sp>
        <p:nvSpPr>
          <p:cNvPr id="3" name="Content Placeholder 2"/>
          <p:cNvSpPr>
            <a:spLocks noGrp="1"/>
          </p:cNvSpPr>
          <p:nvPr>
            <p:ph idx="1"/>
          </p:nvPr>
        </p:nvSpPr>
        <p:spPr/>
        <p:txBody>
          <a:bodyPr/>
          <a:lstStyle/>
          <a:p>
            <a:endParaRPr lang="en-US" dirty="0"/>
          </a:p>
          <a:p>
            <a:pPr>
              <a:buNone/>
            </a:pPr>
            <a:r>
              <a:rPr lang="en-US" dirty="0"/>
              <a:t>Requires a therapeutic model of care that addresses </a:t>
            </a:r>
          </a:p>
          <a:p>
            <a:pPr lvl="2">
              <a:spcAft>
                <a:spcPts val="1200"/>
              </a:spcAft>
              <a:buNone/>
            </a:pPr>
            <a:r>
              <a:rPr lang="en-US" dirty="0"/>
              <a:t>1)Developmental trauma </a:t>
            </a:r>
          </a:p>
          <a:p>
            <a:pPr lvl="2">
              <a:spcAft>
                <a:spcPts val="1200"/>
              </a:spcAft>
              <a:buNone/>
            </a:pPr>
            <a:r>
              <a:rPr lang="en-US" dirty="0"/>
              <a:t>2)Relationship trauma </a:t>
            </a:r>
          </a:p>
          <a:p>
            <a:pPr lvl="2">
              <a:spcAft>
                <a:spcPts val="1200"/>
              </a:spcAft>
              <a:buNone/>
            </a:pPr>
            <a:r>
              <a:rPr lang="en-US" dirty="0"/>
              <a:t>3)Regulation and integration </a:t>
            </a:r>
          </a:p>
          <a:p>
            <a:endParaRPr lang="en-GB" dirty="0"/>
          </a:p>
        </p:txBody>
      </p:sp>
      <p:sp>
        <p:nvSpPr>
          <p:cNvPr id="4" name="Footer Placeholder 3">
            <a:extLst>
              <a:ext uri="{FF2B5EF4-FFF2-40B4-BE49-F238E27FC236}">
                <a16:creationId xmlns:a16="http://schemas.microsoft.com/office/drawing/2014/main" id="{2639E2EC-928D-4B3F-B870-1D24541E6DEB}"/>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3889" dirty="0"/>
              <a:t>Trauma informed model of care: </a:t>
            </a:r>
            <a:r>
              <a:rPr lang="en-US" sz="3889" dirty="0" err="1"/>
              <a:t>Recognising</a:t>
            </a:r>
            <a:r>
              <a:rPr lang="en-US" sz="3889" dirty="0"/>
              <a:t> and responding </a:t>
            </a:r>
            <a:endParaRPr lang="en-GB" sz="3889" dirty="0"/>
          </a:p>
        </p:txBody>
      </p:sp>
      <p:sp>
        <p:nvSpPr>
          <p:cNvPr id="3" name="Content Placeholder 2"/>
          <p:cNvSpPr>
            <a:spLocks noGrp="1"/>
          </p:cNvSpPr>
          <p:nvPr>
            <p:ph idx="1"/>
          </p:nvPr>
        </p:nvSpPr>
        <p:spPr/>
        <p:txBody>
          <a:bodyPr>
            <a:normAutofit fontScale="92500"/>
          </a:bodyPr>
          <a:lstStyle/>
          <a:p>
            <a:pPr>
              <a:buFontTx/>
              <a:buChar char="•"/>
            </a:pPr>
            <a:r>
              <a:rPr lang="en-US" dirty="0"/>
              <a:t>No one behaviour or symptom or experience can be correlated with developmental trauma. </a:t>
            </a:r>
          </a:p>
          <a:p>
            <a:pPr>
              <a:buFontTx/>
              <a:buChar char="•"/>
            </a:pPr>
            <a:r>
              <a:rPr lang="en-US" dirty="0"/>
              <a:t>Developmental trauma is a cluster of symptoms that can be linked to the developmental experiences of a child in the early months and years of life. </a:t>
            </a:r>
          </a:p>
          <a:p>
            <a:pPr>
              <a:buFontTx/>
              <a:buChar char="•"/>
            </a:pPr>
            <a:r>
              <a:rPr lang="en-US" dirty="0"/>
              <a:t>Child protection teams work with a trauma population so always need to hold this in mind, and when children are struggling or there are indicators of cognitive, emotional or </a:t>
            </a:r>
            <a:r>
              <a:rPr lang="en-US" dirty="0" err="1"/>
              <a:t>behavioural</a:t>
            </a:r>
            <a:r>
              <a:rPr lang="en-US" dirty="0"/>
              <a:t> issues professionals need to consider this within the model of care they providing </a:t>
            </a:r>
          </a:p>
          <a:p>
            <a:endParaRPr lang="en-GB" dirty="0"/>
          </a:p>
        </p:txBody>
      </p:sp>
      <p:sp>
        <p:nvSpPr>
          <p:cNvPr id="4" name="Footer Placeholder 3">
            <a:extLst>
              <a:ext uri="{FF2B5EF4-FFF2-40B4-BE49-F238E27FC236}">
                <a16:creationId xmlns:a16="http://schemas.microsoft.com/office/drawing/2014/main" id="{B41B27D1-A6D0-4B98-A51D-91B87CA884EE}"/>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Training aims</a:t>
            </a:r>
          </a:p>
        </p:txBody>
      </p:sp>
      <p:sp>
        <p:nvSpPr>
          <p:cNvPr id="3" name="Content Placeholder 2"/>
          <p:cNvSpPr>
            <a:spLocks noGrp="1"/>
          </p:cNvSpPr>
          <p:nvPr>
            <p:ph idx="1"/>
          </p:nvPr>
        </p:nvSpPr>
        <p:spPr/>
        <p:txBody>
          <a:bodyPr>
            <a:normAutofit fontScale="85000" lnSpcReduction="20000"/>
          </a:bodyPr>
          <a:lstStyle/>
          <a:p>
            <a:r>
              <a:rPr lang="en-GB" dirty="0"/>
              <a:t>Outline the different understandings and concepts of attachment and trauma</a:t>
            </a:r>
          </a:p>
          <a:p>
            <a:r>
              <a:rPr lang="en-GB" dirty="0"/>
              <a:t>Understand the impact of trauma on the developing brain</a:t>
            </a:r>
          </a:p>
          <a:p>
            <a:r>
              <a:rPr lang="en-GB" dirty="0"/>
              <a:t>Linking attachment and trauma</a:t>
            </a:r>
          </a:p>
          <a:p>
            <a:r>
              <a:rPr lang="en-GB" dirty="0"/>
              <a:t>Exploring the impact of child abuse and neglect on children’s development</a:t>
            </a:r>
          </a:p>
          <a:p>
            <a:r>
              <a:rPr lang="en-GB" dirty="0"/>
              <a:t>Recognising and identifying developmental trauma</a:t>
            </a:r>
          </a:p>
          <a:p>
            <a:r>
              <a:rPr lang="en-GB" dirty="0"/>
              <a:t>Responding to trauma in residential care settings</a:t>
            </a:r>
          </a:p>
          <a:p>
            <a:r>
              <a:rPr lang="en-GB" dirty="0"/>
              <a:t>Explore the development of trauma informed practice in your workplace  </a:t>
            </a:r>
          </a:p>
        </p:txBody>
      </p:sp>
      <p:sp>
        <p:nvSpPr>
          <p:cNvPr id="4" name="Footer Placeholder 3">
            <a:extLst>
              <a:ext uri="{FF2B5EF4-FFF2-40B4-BE49-F238E27FC236}">
                <a16:creationId xmlns:a16="http://schemas.microsoft.com/office/drawing/2014/main" id="{DD0669CD-2D83-4B8A-9EE7-EAF6D3D70C48}"/>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Responding to Developmental Trauma</a:t>
            </a:r>
          </a:p>
        </p:txBody>
      </p:sp>
      <p:sp>
        <p:nvSpPr>
          <p:cNvPr id="3" name="Content Placeholder 2"/>
          <p:cNvSpPr>
            <a:spLocks noGrp="1"/>
          </p:cNvSpPr>
          <p:nvPr>
            <p:ph idx="1"/>
          </p:nvPr>
        </p:nvSpPr>
        <p:spPr/>
        <p:txBody>
          <a:bodyPr>
            <a:normAutofit fontScale="25000" lnSpcReduction="20000"/>
          </a:bodyPr>
          <a:lstStyle/>
          <a:p>
            <a:pPr marL="0" indent="0">
              <a:lnSpc>
                <a:spcPct val="170000"/>
              </a:lnSpc>
              <a:spcBef>
                <a:spcPts val="0"/>
              </a:spcBef>
              <a:buNone/>
            </a:pPr>
            <a:r>
              <a:rPr lang="en-US" sz="4400" dirty="0"/>
              <a:t>It is essential that any professional working with the child is aware of the impact of trauma on emotional, social and cognitive development. Without this awareness </a:t>
            </a:r>
            <a:r>
              <a:rPr lang="en-US" sz="4400" dirty="0" err="1"/>
              <a:t>carers</a:t>
            </a:r>
            <a:r>
              <a:rPr lang="en-US" sz="4400" dirty="0"/>
              <a:t> and professionals are likely to treat the behaviour, not the symptoms of trauma. </a:t>
            </a:r>
          </a:p>
          <a:p>
            <a:pPr lvl="1">
              <a:lnSpc>
                <a:spcPct val="170000"/>
              </a:lnSpc>
              <a:spcBef>
                <a:spcPts val="0"/>
              </a:spcBef>
            </a:pPr>
            <a:r>
              <a:rPr lang="en-US" sz="4400" dirty="0" err="1"/>
              <a:t>Behavioural</a:t>
            </a:r>
            <a:r>
              <a:rPr lang="en-US" sz="4400" dirty="0"/>
              <a:t> approaches or child-led therapies are unlikely to be beneficial due to children’s hypo- or hyper arousal </a:t>
            </a:r>
          </a:p>
          <a:p>
            <a:pPr lvl="1">
              <a:lnSpc>
                <a:spcPct val="170000"/>
              </a:lnSpc>
              <a:spcBef>
                <a:spcPts val="0"/>
              </a:spcBef>
            </a:pPr>
            <a:r>
              <a:rPr lang="en-US" sz="4400" dirty="0"/>
              <a:t>Children who have experienced trauma require a holistic approach; Nurture, structure, empathy, developmentally appropriate challenges </a:t>
            </a:r>
          </a:p>
          <a:p>
            <a:pPr lvl="1">
              <a:lnSpc>
                <a:spcPct val="170000"/>
              </a:lnSpc>
              <a:spcBef>
                <a:spcPts val="0"/>
              </a:spcBef>
            </a:pPr>
            <a:r>
              <a:rPr lang="en-US" sz="4400" dirty="0"/>
              <a:t>Multidisciplinary </a:t>
            </a:r>
          </a:p>
          <a:p>
            <a:pPr lvl="1">
              <a:lnSpc>
                <a:spcPct val="170000"/>
              </a:lnSpc>
              <a:spcBef>
                <a:spcPts val="0"/>
              </a:spcBef>
            </a:pPr>
            <a:r>
              <a:rPr lang="en-US" sz="4400" dirty="0"/>
              <a:t>Multi-disciplinary assessment where possible </a:t>
            </a:r>
          </a:p>
          <a:p>
            <a:pPr lvl="2">
              <a:lnSpc>
                <a:spcPct val="170000"/>
              </a:lnSpc>
              <a:spcBef>
                <a:spcPts val="0"/>
              </a:spcBef>
            </a:pPr>
            <a:r>
              <a:rPr lang="en-US" sz="4400" dirty="0"/>
              <a:t>Social Care Workers</a:t>
            </a:r>
          </a:p>
          <a:p>
            <a:pPr lvl="2">
              <a:lnSpc>
                <a:spcPct val="170000"/>
              </a:lnSpc>
              <a:spcBef>
                <a:spcPts val="0"/>
              </a:spcBef>
            </a:pPr>
            <a:r>
              <a:rPr lang="en-US" sz="4400" dirty="0"/>
              <a:t>Social Workers </a:t>
            </a:r>
          </a:p>
          <a:p>
            <a:pPr lvl="2">
              <a:lnSpc>
                <a:spcPct val="170000"/>
              </a:lnSpc>
              <a:spcBef>
                <a:spcPts val="0"/>
              </a:spcBef>
            </a:pPr>
            <a:r>
              <a:rPr lang="en-US" sz="4400" dirty="0"/>
              <a:t>PHN </a:t>
            </a:r>
          </a:p>
          <a:p>
            <a:pPr lvl="2">
              <a:lnSpc>
                <a:spcPct val="170000"/>
              </a:lnSpc>
              <a:spcBef>
                <a:spcPts val="0"/>
              </a:spcBef>
            </a:pPr>
            <a:r>
              <a:rPr lang="en-US" sz="4400" dirty="0"/>
              <a:t>GP </a:t>
            </a:r>
          </a:p>
          <a:p>
            <a:pPr lvl="2">
              <a:lnSpc>
                <a:spcPct val="170000"/>
              </a:lnSpc>
              <a:spcBef>
                <a:spcPts val="0"/>
              </a:spcBef>
            </a:pPr>
            <a:r>
              <a:rPr lang="en-US" sz="4400" dirty="0"/>
              <a:t>Family Support Worker </a:t>
            </a:r>
          </a:p>
          <a:p>
            <a:pPr lvl="2">
              <a:lnSpc>
                <a:spcPct val="170000"/>
              </a:lnSpc>
              <a:spcBef>
                <a:spcPts val="0"/>
              </a:spcBef>
            </a:pPr>
            <a:r>
              <a:rPr lang="en-US" sz="4400" dirty="0"/>
              <a:t>CAMHS </a:t>
            </a:r>
          </a:p>
          <a:p>
            <a:pPr lvl="2">
              <a:lnSpc>
                <a:spcPct val="170000"/>
              </a:lnSpc>
              <a:spcBef>
                <a:spcPts val="0"/>
              </a:spcBef>
            </a:pPr>
            <a:r>
              <a:rPr lang="en-US" sz="4400" dirty="0"/>
              <a:t>OT </a:t>
            </a:r>
          </a:p>
          <a:p>
            <a:pPr lvl="2">
              <a:lnSpc>
                <a:spcPct val="170000"/>
              </a:lnSpc>
              <a:spcBef>
                <a:spcPts val="0"/>
              </a:spcBef>
            </a:pPr>
            <a:r>
              <a:rPr lang="en-US" sz="4400" dirty="0"/>
              <a:t>Speech and Language </a:t>
            </a:r>
          </a:p>
          <a:p>
            <a:pPr lvl="2">
              <a:lnSpc>
                <a:spcPct val="170000"/>
              </a:lnSpc>
              <a:spcBef>
                <a:spcPts val="0"/>
              </a:spcBef>
            </a:pPr>
            <a:r>
              <a:rPr lang="en-US" sz="4400" dirty="0"/>
              <a:t>Physiotherapist </a:t>
            </a:r>
          </a:p>
          <a:p>
            <a:pPr lvl="2">
              <a:lnSpc>
                <a:spcPct val="170000"/>
              </a:lnSpc>
              <a:spcBef>
                <a:spcPts val="0"/>
              </a:spcBef>
            </a:pPr>
            <a:r>
              <a:rPr lang="en-US" sz="4400" dirty="0"/>
              <a:t>School </a:t>
            </a:r>
          </a:p>
          <a:p>
            <a:pPr>
              <a:lnSpc>
                <a:spcPct val="170000"/>
              </a:lnSpc>
              <a:spcBef>
                <a:spcPts val="0"/>
              </a:spcBef>
            </a:pPr>
            <a:endParaRPr lang="en-GB" dirty="0"/>
          </a:p>
        </p:txBody>
      </p:sp>
      <p:sp>
        <p:nvSpPr>
          <p:cNvPr id="4" name="Footer Placeholder 3">
            <a:extLst>
              <a:ext uri="{FF2B5EF4-FFF2-40B4-BE49-F238E27FC236}">
                <a16:creationId xmlns:a16="http://schemas.microsoft.com/office/drawing/2014/main" id="{0AF5BC67-12E9-4BEA-AEDB-F6532B131D48}"/>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Assessing and reviewing interventions </a:t>
            </a:r>
            <a:endParaRPr lang="en-GB" dirty="0"/>
          </a:p>
        </p:txBody>
      </p:sp>
      <p:sp>
        <p:nvSpPr>
          <p:cNvPr id="3" name="Content Placeholder 2"/>
          <p:cNvSpPr>
            <a:spLocks noGrp="1"/>
          </p:cNvSpPr>
          <p:nvPr>
            <p:ph idx="1"/>
          </p:nvPr>
        </p:nvSpPr>
        <p:spPr/>
        <p:txBody>
          <a:bodyPr>
            <a:normAutofit fontScale="85000" lnSpcReduction="10000"/>
          </a:bodyPr>
          <a:lstStyle/>
          <a:p>
            <a:pPr>
              <a:buNone/>
            </a:pPr>
            <a:endParaRPr lang="en-US" dirty="0"/>
          </a:p>
          <a:p>
            <a:r>
              <a:rPr lang="en-US" dirty="0"/>
              <a:t>Interventions can seem to have a dramatic impact initially but can stagnate quickly and children can regress </a:t>
            </a:r>
          </a:p>
          <a:p>
            <a:r>
              <a:rPr lang="en-US" dirty="0"/>
              <a:t>Review of intervention needs to look at all areas of the child’s development; sensory, emotional, cognitive and social. </a:t>
            </a:r>
          </a:p>
          <a:p>
            <a:r>
              <a:rPr lang="en-US" dirty="0"/>
              <a:t>Review of intervention also needs to consider what areas the workers and </a:t>
            </a:r>
            <a:r>
              <a:rPr lang="en-US" dirty="0" err="1"/>
              <a:t>carers</a:t>
            </a:r>
            <a:r>
              <a:rPr lang="en-US" dirty="0"/>
              <a:t> are most responsive in terms of the above – requires open and constructive supervision for workers.</a:t>
            </a:r>
          </a:p>
          <a:p>
            <a:r>
              <a:rPr lang="en-US" dirty="0"/>
              <a:t>If there are areas of delay that remain despite therapeutic intervention and an increase in sensitivity and responsiveness, a referral to CAMHS/neuropsychology is required </a:t>
            </a:r>
          </a:p>
          <a:p>
            <a:endParaRPr lang="en-GB" dirty="0"/>
          </a:p>
        </p:txBody>
      </p:sp>
      <p:sp>
        <p:nvSpPr>
          <p:cNvPr id="4" name="Footer Placeholder 3">
            <a:extLst>
              <a:ext uri="{FF2B5EF4-FFF2-40B4-BE49-F238E27FC236}">
                <a16:creationId xmlns:a16="http://schemas.microsoft.com/office/drawing/2014/main" id="{83E30D89-61E8-4206-9F66-AD2871FFB105}"/>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Trauma and children</a:t>
            </a:r>
          </a:p>
        </p:txBody>
      </p:sp>
      <p:sp>
        <p:nvSpPr>
          <p:cNvPr id="3" name="Content Placeholder 2"/>
          <p:cNvSpPr>
            <a:spLocks noGrp="1"/>
          </p:cNvSpPr>
          <p:nvPr>
            <p:ph idx="1"/>
          </p:nvPr>
        </p:nvSpPr>
        <p:spPr/>
        <p:txBody>
          <a:bodyPr>
            <a:normAutofit fontScale="85000" lnSpcReduction="10000"/>
          </a:bodyPr>
          <a:lstStyle/>
          <a:p>
            <a:pPr>
              <a:buNone/>
            </a:pPr>
            <a:r>
              <a:rPr lang="en-GB" i="1" dirty="0"/>
              <a:t>“ Being harmed by the people who are supposed to love you, being abandoned by them, being robbed of the one-on-one relationships that allow you to feel safe and valued and to become humane – these are profoundly destructive experiences. Because humans are inescapably social beings, the worst </a:t>
            </a:r>
            <a:r>
              <a:rPr lang="en-GB" i="1" dirty="0" err="1"/>
              <a:t>catastrophies</a:t>
            </a:r>
            <a:r>
              <a:rPr lang="en-GB" i="1" dirty="0"/>
              <a:t> that can befall us inevitably involve relational loss. As a result, recovery from trauma and neglect is also about relationships – rebuilding trust, regaining confidence, returning to a sense of security and reconnecting to love. Of course, medication can help relieve symptoms and talking to a therapist can be incredibly useful. But healing and recovery are impossible – even with the best medications and therapy in the world – without lasting, caring connections to others”</a:t>
            </a:r>
          </a:p>
          <a:p>
            <a:pPr algn="r">
              <a:buNone/>
            </a:pPr>
            <a:r>
              <a:rPr lang="en-GB" dirty="0"/>
              <a:t>Bruce Perry</a:t>
            </a:r>
          </a:p>
        </p:txBody>
      </p:sp>
      <p:sp>
        <p:nvSpPr>
          <p:cNvPr id="4" name="Footer Placeholder 3">
            <a:extLst>
              <a:ext uri="{FF2B5EF4-FFF2-40B4-BE49-F238E27FC236}">
                <a16:creationId xmlns:a16="http://schemas.microsoft.com/office/drawing/2014/main" id="{6B40B673-CB9C-458C-88D6-9B2ADC2C7800}"/>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914398"/>
            <a:ext cx="8042276" cy="858418"/>
          </a:xfrm>
        </p:spPr>
        <p:txBody>
          <a:bodyPr>
            <a:normAutofit fontScale="90000"/>
          </a:bodyPr>
          <a:lstStyle/>
          <a:p>
            <a:br>
              <a:rPr lang="en-US" dirty="0"/>
            </a:br>
            <a:br>
              <a:rPr lang="en-US" dirty="0"/>
            </a:br>
            <a:br>
              <a:rPr lang="en-US" dirty="0"/>
            </a:br>
            <a:r>
              <a:rPr lang="en-US" dirty="0"/>
              <a:t>Early concepts of trauma</a:t>
            </a:r>
            <a:br>
              <a:rPr lang="en-US" dirty="0"/>
            </a:br>
            <a:endParaRPr lang="en-GB" dirty="0"/>
          </a:p>
        </p:txBody>
      </p:sp>
      <p:sp>
        <p:nvSpPr>
          <p:cNvPr id="3" name="Content Placeholder 2"/>
          <p:cNvSpPr>
            <a:spLocks noGrp="1"/>
          </p:cNvSpPr>
          <p:nvPr>
            <p:ph idx="1"/>
          </p:nvPr>
        </p:nvSpPr>
        <p:spPr>
          <a:xfrm>
            <a:off x="549275" y="1196752"/>
            <a:ext cx="8042276" cy="4746849"/>
          </a:xfrm>
        </p:spPr>
        <p:txBody>
          <a:bodyPr>
            <a:normAutofit fontScale="85000" lnSpcReduction="20000"/>
          </a:bodyPr>
          <a:lstStyle/>
          <a:p>
            <a:r>
              <a:rPr lang="en-US" dirty="0" err="1"/>
              <a:t>Bowlby</a:t>
            </a:r>
            <a:r>
              <a:rPr lang="en-US" dirty="0"/>
              <a:t> identified that our primary relationship helped us develop our capacity to focus, identify feelings and manage our arousal (regulation) </a:t>
            </a:r>
          </a:p>
          <a:p>
            <a:r>
              <a:rPr lang="en-US" dirty="0"/>
              <a:t>Erikson (1965) advised that if one stage of development had not been resolved due to neglect in childhood (e.g. trust </a:t>
            </a:r>
            <a:r>
              <a:rPr lang="en-US" dirty="0" err="1"/>
              <a:t>v</a:t>
            </a:r>
            <a:r>
              <a:rPr lang="en-US" dirty="0"/>
              <a:t> mistrust) it hindered the development of the next stages and into adulthood </a:t>
            </a:r>
          </a:p>
          <a:p>
            <a:r>
              <a:rPr lang="en-US" dirty="0"/>
              <a:t>Concept of ‘failure to thrive’ and child abuse (1980’s) </a:t>
            </a:r>
          </a:p>
          <a:p>
            <a:r>
              <a:rPr lang="en-US" dirty="0"/>
              <a:t>More recently attachment theory has long identified the disruptions in development; </a:t>
            </a:r>
            <a:r>
              <a:rPr lang="en-US" dirty="0" err="1"/>
              <a:t>Fahlberg</a:t>
            </a:r>
            <a:r>
              <a:rPr lang="en-US" dirty="0"/>
              <a:t> (1991) linked attachment problems with cognitive, emotional, </a:t>
            </a:r>
            <a:r>
              <a:rPr lang="en-US" dirty="0" err="1"/>
              <a:t>behavioural</a:t>
            </a:r>
            <a:r>
              <a:rPr lang="en-US" dirty="0"/>
              <a:t> and developmental problems. </a:t>
            </a:r>
          </a:p>
          <a:p>
            <a:r>
              <a:rPr lang="en-US" dirty="0" err="1"/>
              <a:t>Iwaniec</a:t>
            </a:r>
            <a:r>
              <a:rPr lang="en-US" dirty="0"/>
              <a:t> (1995) linked developmental tasks to the attachment relationship </a:t>
            </a:r>
            <a:endParaRPr lang="en-GB" dirty="0"/>
          </a:p>
        </p:txBody>
      </p:sp>
      <p:sp>
        <p:nvSpPr>
          <p:cNvPr id="4" name="Footer Placeholder 3">
            <a:extLst>
              <a:ext uri="{FF2B5EF4-FFF2-40B4-BE49-F238E27FC236}">
                <a16:creationId xmlns:a16="http://schemas.microsoft.com/office/drawing/2014/main" id="{8928B29A-675A-41C9-AB72-401DBDFF59F3}"/>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533400"/>
            <a:ext cx="8042276" cy="911132"/>
          </a:xfrm>
        </p:spPr>
        <p:txBody>
          <a:bodyPr>
            <a:normAutofit/>
          </a:bodyPr>
          <a:lstStyle/>
          <a:p>
            <a:r>
              <a:rPr lang="en-US" dirty="0"/>
              <a:t>Neurobiology </a:t>
            </a:r>
            <a:endParaRPr lang="en-GB" dirty="0"/>
          </a:p>
        </p:txBody>
      </p:sp>
      <p:sp>
        <p:nvSpPr>
          <p:cNvPr id="3" name="Content Placeholder 2"/>
          <p:cNvSpPr>
            <a:spLocks noGrp="1"/>
          </p:cNvSpPr>
          <p:nvPr>
            <p:ph idx="1"/>
          </p:nvPr>
        </p:nvSpPr>
        <p:spPr/>
        <p:txBody>
          <a:bodyPr>
            <a:normAutofit fontScale="70000" lnSpcReduction="20000"/>
          </a:bodyPr>
          <a:lstStyle/>
          <a:p>
            <a:r>
              <a:rPr lang="en-US" dirty="0"/>
              <a:t>The infant brain is designed to adapt to it’s environment. Over the first three years of life it undergoes a process of ‘pruning and priming’. </a:t>
            </a:r>
          </a:p>
          <a:p>
            <a:r>
              <a:rPr lang="en-US" dirty="0"/>
              <a:t>Experiences allow the brain to create pathways from the the instinctual parts of the brain to the areas that control emotion, prediction and regulation. ‘Neuron’s that fire together, wire together’ </a:t>
            </a:r>
          </a:p>
          <a:p>
            <a:r>
              <a:rPr lang="en-US" dirty="0"/>
              <a:t>Babies who have experienced abuse and neglect show different brain patterns than those with secure attachment experiences. </a:t>
            </a:r>
          </a:p>
          <a:p>
            <a:r>
              <a:rPr lang="en-US" dirty="0"/>
              <a:t>Impact on development: Children who experienced attachment difficulties in infancy often have cognitive delays; sensory, motor, linguistic, memory-making and </a:t>
            </a:r>
            <a:r>
              <a:rPr lang="en-US" dirty="0" err="1"/>
              <a:t>recognising</a:t>
            </a:r>
            <a:r>
              <a:rPr lang="en-US" dirty="0"/>
              <a:t> patterns/routines. </a:t>
            </a:r>
          </a:p>
          <a:p>
            <a:r>
              <a:rPr lang="en-US" dirty="0"/>
              <a:t>Equally important is supporting their parent’s or </a:t>
            </a:r>
            <a:r>
              <a:rPr lang="en-US" dirty="0" err="1"/>
              <a:t>carers</a:t>
            </a:r>
            <a:r>
              <a:rPr lang="en-US" dirty="0"/>
              <a:t> in understanding the context for these delays </a:t>
            </a:r>
          </a:p>
          <a:p>
            <a:r>
              <a:rPr lang="en-US" dirty="0"/>
              <a:t>Brain architecture </a:t>
            </a:r>
            <a:r>
              <a:rPr lang="en-US" dirty="0">
                <a:hlinkClick r:id="rId2"/>
              </a:rPr>
              <a:t>https://youtu.be/VNNsN9IJkws</a:t>
            </a:r>
            <a:r>
              <a:rPr lang="en-US" dirty="0"/>
              <a:t>  </a:t>
            </a:r>
          </a:p>
          <a:p>
            <a:endParaRPr lang="en-GB" dirty="0"/>
          </a:p>
        </p:txBody>
      </p:sp>
      <p:sp>
        <p:nvSpPr>
          <p:cNvPr id="4" name="Footer Placeholder 3">
            <a:extLst>
              <a:ext uri="{FF2B5EF4-FFF2-40B4-BE49-F238E27FC236}">
                <a16:creationId xmlns:a16="http://schemas.microsoft.com/office/drawing/2014/main" id="{28BBE0F3-B62B-4276-A635-6D009BBB1C74}"/>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Child Development </a:t>
            </a:r>
            <a:endParaRPr lang="en-GB" dirty="0"/>
          </a:p>
        </p:txBody>
      </p:sp>
      <p:sp>
        <p:nvSpPr>
          <p:cNvPr id="3" name="Content Placeholder 2"/>
          <p:cNvSpPr>
            <a:spLocks noGrp="1"/>
          </p:cNvSpPr>
          <p:nvPr>
            <p:ph idx="1"/>
          </p:nvPr>
        </p:nvSpPr>
        <p:spPr/>
        <p:txBody>
          <a:bodyPr>
            <a:normAutofit fontScale="70000" lnSpcReduction="20000"/>
          </a:bodyPr>
          <a:lstStyle/>
          <a:p>
            <a:pPr>
              <a:spcBef>
                <a:spcPts val="0"/>
              </a:spcBef>
              <a:buNone/>
            </a:pPr>
            <a:endParaRPr lang="en-US" dirty="0"/>
          </a:p>
          <a:p>
            <a:pPr>
              <a:spcBef>
                <a:spcPts val="0"/>
              </a:spcBef>
              <a:buNone/>
            </a:pPr>
            <a:r>
              <a:rPr lang="en-US" dirty="0"/>
              <a:t>0-2 months </a:t>
            </a:r>
          </a:p>
          <a:p>
            <a:pPr lvl="1">
              <a:spcBef>
                <a:spcPts val="0"/>
              </a:spcBef>
              <a:spcAft>
                <a:spcPts val="600"/>
              </a:spcAft>
            </a:pPr>
            <a:r>
              <a:rPr lang="en-US" dirty="0"/>
              <a:t> Physiological regulation. Babies primarily use crying to communicate discomfort and distress and can be calmed by different care takers. </a:t>
            </a:r>
          </a:p>
          <a:p>
            <a:pPr lvl="1">
              <a:spcBef>
                <a:spcPts val="0"/>
              </a:spcBef>
              <a:spcAft>
                <a:spcPts val="600"/>
              </a:spcAft>
            </a:pPr>
            <a:r>
              <a:rPr lang="en-US" dirty="0"/>
              <a:t>As they move towards three months they develop a preference for a </a:t>
            </a:r>
            <a:r>
              <a:rPr lang="en-US" dirty="0" err="1"/>
              <a:t>carer</a:t>
            </a:r>
            <a:r>
              <a:rPr lang="en-US" dirty="0"/>
              <a:t>. They can be soothed by the sound of his/her voice and touch. </a:t>
            </a:r>
          </a:p>
          <a:p>
            <a:pPr lvl="1">
              <a:spcBef>
                <a:spcPts val="0"/>
              </a:spcBef>
              <a:spcAft>
                <a:spcPts val="600"/>
              </a:spcAft>
            </a:pPr>
            <a:r>
              <a:rPr lang="en-US" dirty="0"/>
              <a:t>Despite the child’s lack of preference for a caregiver in the early weeks, this is a significant bonding period for the primary caregiver, and any separation can impact on their attachment relationship, thus impacting on the child’s as they develop. </a:t>
            </a:r>
          </a:p>
          <a:p>
            <a:pPr>
              <a:spcBef>
                <a:spcPts val="0"/>
              </a:spcBef>
              <a:spcAft>
                <a:spcPts val="600"/>
              </a:spcAft>
              <a:buNone/>
            </a:pPr>
            <a:r>
              <a:rPr lang="en-US" dirty="0"/>
              <a:t>3-6 months </a:t>
            </a:r>
          </a:p>
          <a:p>
            <a:pPr lvl="1">
              <a:spcBef>
                <a:spcPts val="0"/>
              </a:spcBef>
              <a:spcAft>
                <a:spcPts val="600"/>
              </a:spcAft>
            </a:pPr>
            <a:r>
              <a:rPr lang="en-US" dirty="0"/>
              <a:t>Babies smile and babble more to those they are familiar with. </a:t>
            </a:r>
          </a:p>
          <a:p>
            <a:pPr lvl="1">
              <a:spcBef>
                <a:spcPts val="0"/>
              </a:spcBef>
              <a:spcAft>
                <a:spcPts val="600"/>
              </a:spcAft>
            </a:pPr>
            <a:r>
              <a:rPr lang="en-US" dirty="0"/>
              <a:t>They turn to their primary attachment when in distress. </a:t>
            </a:r>
          </a:p>
          <a:p>
            <a:pPr lvl="1">
              <a:spcBef>
                <a:spcPts val="0"/>
              </a:spcBef>
              <a:spcAft>
                <a:spcPts val="600"/>
              </a:spcAft>
            </a:pPr>
            <a:r>
              <a:rPr lang="en-US" dirty="0"/>
              <a:t>The baby’s mood can be ‘held’ by the </a:t>
            </a:r>
            <a:r>
              <a:rPr lang="en-US" dirty="0" err="1"/>
              <a:t>carer</a:t>
            </a:r>
            <a:r>
              <a:rPr lang="en-US" dirty="0"/>
              <a:t>, and their response – verbal, visual and physical, can all help the child regulate their emotions. Babies can begin to contribute more to the attachment relationship. </a:t>
            </a:r>
          </a:p>
          <a:p>
            <a:pPr>
              <a:spcBef>
                <a:spcPts val="0"/>
              </a:spcBef>
            </a:pPr>
            <a:endParaRPr lang="en-GB" dirty="0"/>
          </a:p>
        </p:txBody>
      </p:sp>
      <p:sp>
        <p:nvSpPr>
          <p:cNvPr id="4" name="Footer Placeholder 3">
            <a:extLst>
              <a:ext uri="{FF2B5EF4-FFF2-40B4-BE49-F238E27FC236}">
                <a16:creationId xmlns:a16="http://schemas.microsoft.com/office/drawing/2014/main" id="{6C21DFF5-68D8-4D88-9A54-74750408CCA9}"/>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85000" lnSpcReduction="20000"/>
          </a:bodyPr>
          <a:lstStyle/>
          <a:p>
            <a:pPr>
              <a:spcBef>
                <a:spcPts val="200"/>
              </a:spcBef>
            </a:pPr>
            <a:endParaRPr lang="en-US" dirty="0"/>
          </a:p>
          <a:p>
            <a:pPr>
              <a:spcBef>
                <a:spcPts val="200"/>
              </a:spcBef>
              <a:buNone/>
            </a:pPr>
            <a:r>
              <a:rPr lang="en-US" dirty="0"/>
              <a:t>7-12 months </a:t>
            </a:r>
          </a:p>
          <a:p>
            <a:pPr lvl="1">
              <a:spcBef>
                <a:spcPts val="200"/>
              </a:spcBef>
            </a:pPr>
            <a:r>
              <a:rPr lang="en-US" dirty="0"/>
              <a:t>Children develop a clear preference for their attachment figures, and will begin to ‘make strange’. </a:t>
            </a:r>
          </a:p>
          <a:p>
            <a:pPr lvl="1">
              <a:spcBef>
                <a:spcPts val="200"/>
              </a:spcBef>
            </a:pPr>
            <a:r>
              <a:rPr lang="en-US" dirty="0"/>
              <a:t>They begin to physically move around, thus developing the ability to control their distance from the </a:t>
            </a:r>
            <a:r>
              <a:rPr lang="en-US" dirty="0" err="1"/>
              <a:t>carer</a:t>
            </a:r>
            <a:r>
              <a:rPr lang="en-US" dirty="0"/>
              <a:t>. They can engage more fully in play, contributing to the intensity and length of activities and will alter their behaviour to </a:t>
            </a:r>
            <a:r>
              <a:rPr lang="en-US" dirty="0" err="1"/>
              <a:t>optimise</a:t>
            </a:r>
            <a:r>
              <a:rPr lang="en-US" dirty="0"/>
              <a:t> a response from the </a:t>
            </a:r>
            <a:r>
              <a:rPr lang="en-US" dirty="0" err="1"/>
              <a:t>carer</a:t>
            </a:r>
            <a:r>
              <a:rPr lang="en-US" dirty="0"/>
              <a:t>. </a:t>
            </a:r>
          </a:p>
          <a:p>
            <a:pPr lvl="1">
              <a:spcBef>
                <a:spcPts val="200"/>
              </a:spcBef>
            </a:pPr>
            <a:r>
              <a:rPr lang="en-US" dirty="0"/>
              <a:t>Due to these developments, children can begin the process of relying on certain attachment strategies, and discard others. </a:t>
            </a:r>
          </a:p>
          <a:p>
            <a:pPr>
              <a:spcBef>
                <a:spcPts val="200"/>
              </a:spcBef>
              <a:buNone/>
            </a:pPr>
            <a:endParaRPr lang="en-US" dirty="0"/>
          </a:p>
          <a:p>
            <a:pPr>
              <a:spcBef>
                <a:spcPts val="200"/>
              </a:spcBef>
              <a:buNone/>
            </a:pPr>
            <a:r>
              <a:rPr lang="en-US" dirty="0"/>
              <a:t>1-3 years </a:t>
            </a:r>
          </a:p>
          <a:p>
            <a:pPr lvl="1">
              <a:spcBef>
                <a:spcPts val="200"/>
              </a:spcBef>
            </a:pPr>
            <a:r>
              <a:rPr lang="en-US" dirty="0"/>
              <a:t>The toddler’s primary task during this period is to psychologically separate from their primary attachment figure, and develop a sense of self and the formation of identity. </a:t>
            </a:r>
          </a:p>
          <a:p>
            <a:pPr lvl="1">
              <a:spcBef>
                <a:spcPts val="200"/>
              </a:spcBef>
            </a:pPr>
            <a:r>
              <a:rPr lang="en-US" dirty="0"/>
              <a:t>Their capacity for exploration, both physically and socially, expands. </a:t>
            </a:r>
          </a:p>
          <a:p>
            <a:pPr lvl="1">
              <a:spcBef>
                <a:spcPts val="200"/>
              </a:spcBef>
            </a:pPr>
            <a:r>
              <a:rPr lang="en-US" dirty="0"/>
              <a:t>Their ability to express and name a much wider range of emotions also develops. </a:t>
            </a:r>
          </a:p>
          <a:p>
            <a:pPr>
              <a:spcBef>
                <a:spcPts val="200"/>
              </a:spcBef>
            </a:pPr>
            <a:endParaRPr lang="en-GB" dirty="0"/>
          </a:p>
        </p:txBody>
      </p:sp>
      <p:sp>
        <p:nvSpPr>
          <p:cNvPr id="2" name="Footer Placeholder 1">
            <a:extLst>
              <a:ext uri="{FF2B5EF4-FFF2-40B4-BE49-F238E27FC236}">
                <a16:creationId xmlns:a16="http://schemas.microsoft.com/office/drawing/2014/main" id="{9EF28C3A-63C6-4C3F-AB39-D3E30240F277}"/>
              </a:ext>
            </a:extLst>
          </p:cNvPr>
          <p:cNvSpPr>
            <a:spLocks noGrp="1"/>
          </p:cNvSpPr>
          <p:nvPr>
            <p:ph type="ftr" sz="quarter" idx="11"/>
          </p:nvPr>
        </p:nvSpPr>
        <p:spPr/>
        <p:txBody>
          <a:bodyPr/>
          <a:lstStyle/>
          <a:p>
            <a:r>
              <a:rPr lang="en-GB"/>
              <a:t>www.mindsinmind.ie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73152"/>
          </a:xfrm>
        </p:spPr>
        <p:txBody>
          <a:bodyPr/>
          <a:lstStyle/>
          <a:p>
            <a:pPr algn="ctr"/>
            <a:r>
              <a:rPr lang="en-GB" dirty="0"/>
              <a:t>Insecure attachment</a:t>
            </a:r>
          </a:p>
        </p:txBody>
      </p:sp>
      <p:sp>
        <p:nvSpPr>
          <p:cNvPr id="4" name="Content Placeholder 3"/>
          <p:cNvSpPr>
            <a:spLocks noGrp="1"/>
          </p:cNvSpPr>
          <p:nvPr>
            <p:ph sz="half" idx="1"/>
          </p:nvPr>
        </p:nvSpPr>
        <p:spPr>
          <a:xfrm>
            <a:off x="450506" y="1175403"/>
            <a:ext cx="4038600" cy="3459163"/>
          </a:xfrm>
          <a:ln>
            <a:solidFill>
              <a:schemeClr val="accent2"/>
            </a:solidFill>
          </a:ln>
        </p:spPr>
        <p:txBody>
          <a:bodyPr>
            <a:normAutofit fontScale="77500" lnSpcReduction="20000"/>
          </a:bodyPr>
          <a:lstStyle/>
          <a:p>
            <a:pPr>
              <a:buNone/>
            </a:pPr>
            <a:r>
              <a:rPr lang="en-GB" u="sng" dirty="0"/>
              <a:t>Type A – Avoidant</a:t>
            </a:r>
          </a:p>
          <a:p>
            <a:pPr marL="0" indent="0">
              <a:buNone/>
            </a:pPr>
            <a:r>
              <a:rPr lang="en-GB" dirty="0"/>
              <a:t>This strategy focuses on cognitive/concrete information and dismisses negative arousal as this has been associated with physical or emotional danger in their lives</a:t>
            </a:r>
          </a:p>
          <a:p>
            <a:r>
              <a:rPr lang="en-GB" dirty="0"/>
              <a:t>Avoid negative arousal</a:t>
            </a:r>
          </a:p>
          <a:p>
            <a:r>
              <a:rPr lang="en-GB" dirty="0"/>
              <a:t>Seeks to please in interaction</a:t>
            </a:r>
          </a:p>
          <a:p>
            <a:r>
              <a:rPr lang="en-GB" dirty="0"/>
              <a:t>Minimises own negative experiences</a:t>
            </a:r>
          </a:p>
          <a:p>
            <a:r>
              <a:rPr lang="en-GB" dirty="0"/>
              <a:t>Seek to highlight/maximise positives in carers and own responsibility for behaviour</a:t>
            </a:r>
          </a:p>
        </p:txBody>
      </p:sp>
      <p:sp>
        <p:nvSpPr>
          <p:cNvPr id="5" name="Content Placeholder 4"/>
          <p:cNvSpPr>
            <a:spLocks noGrp="1"/>
          </p:cNvSpPr>
          <p:nvPr>
            <p:ph sz="half" idx="2"/>
          </p:nvPr>
        </p:nvSpPr>
        <p:spPr>
          <a:xfrm>
            <a:off x="4591103" y="1175403"/>
            <a:ext cx="4038600" cy="3459163"/>
          </a:xfrm>
          <a:ln>
            <a:solidFill>
              <a:schemeClr val="accent2"/>
            </a:solidFill>
          </a:ln>
        </p:spPr>
        <p:txBody>
          <a:bodyPr>
            <a:normAutofit fontScale="77500" lnSpcReduction="20000"/>
          </a:bodyPr>
          <a:lstStyle/>
          <a:p>
            <a:pPr>
              <a:buNone/>
            </a:pPr>
            <a:r>
              <a:rPr lang="en-GB" u="sng" dirty="0"/>
              <a:t>Type C – Resistant</a:t>
            </a:r>
          </a:p>
          <a:p>
            <a:pPr marL="0" indent="0">
              <a:buNone/>
            </a:pPr>
            <a:r>
              <a:rPr lang="en-GB" dirty="0"/>
              <a:t>This strategy ignores cognitive information and focuses on arousal, as feeling states have been a greater predictor of danger than cognitive ones</a:t>
            </a:r>
          </a:p>
          <a:p>
            <a:r>
              <a:rPr lang="en-GB" dirty="0"/>
              <a:t>Focus on arousal</a:t>
            </a:r>
          </a:p>
          <a:p>
            <a:r>
              <a:rPr lang="en-GB" dirty="0"/>
              <a:t>Seek to control interaction</a:t>
            </a:r>
          </a:p>
          <a:p>
            <a:r>
              <a:rPr lang="en-GB" dirty="0"/>
              <a:t>Maximises negative experiences</a:t>
            </a:r>
          </a:p>
          <a:p>
            <a:r>
              <a:rPr lang="en-GB" dirty="0"/>
              <a:t>Seeks to minimise own behaviours/responsibility and positives in carers</a:t>
            </a:r>
          </a:p>
        </p:txBody>
      </p:sp>
      <p:sp>
        <p:nvSpPr>
          <p:cNvPr id="6" name="TextBox 5"/>
          <p:cNvSpPr txBox="1"/>
          <p:nvPr/>
        </p:nvSpPr>
        <p:spPr>
          <a:xfrm>
            <a:off x="660884" y="4687976"/>
            <a:ext cx="7772400" cy="1477328"/>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GB" dirty="0"/>
              <a:t>Why is this important? </a:t>
            </a:r>
          </a:p>
          <a:p>
            <a:r>
              <a:rPr lang="en-GB" dirty="0"/>
              <a:t>Your interaction with the child may be impacted by their attachment style. Your use of self, appropriate self disclosure and empathic responses is likely to be interpreted by the child in the context of their attachment strategy.  </a:t>
            </a:r>
          </a:p>
        </p:txBody>
      </p:sp>
      <p:sp>
        <p:nvSpPr>
          <p:cNvPr id="7" name="Footer Placeholder 6"/>
          <p:cNvSpPr>
            <a:spLocks noGrp="1"/>
          </p:cNvSpPr>
          <p:nvPr>
            <p:ph type="ftr" sz="quarter" idx="11"/>
          </p:nvPr>
        </p:nvSpPr>
        <p:spPr/>
        <p:txBody>
          <a:bodyPr/>
          <a:lstStyle/>
          <a:p>
            <a:r>
              <a:rPr lang="en-GB"/>
              <a:t>mindsinmind.ie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Attachment and Developmental Trauma </a:t>
            </a:r>
            <a:endParaRPr lang="en-GB" dirty="0"/>
          </a:p>
        </p:txBody>
      </p:sp>
      <p:sp>
        <p:nvSpPr>
          <p:cNvPr id="3" name="Content Placeholder 2"/>
          <p:cNvSpPr>
            <a:spLocks noGrp="1"/>
          </p:cNvSpPr>
          <p:nvPr>
            <p:ph idx="1"/>
          </p:nvPr>
        </p:nvSpPr>
        <p:spPr/>
        <p:txBody>
          <a:bodyPr>
            <a:normAutofit fontScale="85000" lnSpcReduction="20000"/>
          </a:bodyPr>
          <a:lstStyle/>
          <a:p>
            <a:r>
              <a:rPr lang="en-US" dirty="0"/>
              <a:t>Developmental trauma arises out of relational trauma. The child does not receive the physical, emotional, social or cognitive input they require from their </a:t>
            </a:r>
            <a:r>
              <a:rPr lang="en-US" dirty="0" err="1"/>
              <a:t>carers</a:t>
            </a:r>
            <a:r>
              <a:rPr lang="en-US" dirty="0"/>
              <a:t>, or the input is done in a frightening or harmful way. As well as impacting the child’s development, this also requires the child to develop strategies to reduce danger and increase safety. The strategies form a child’s attachment style with that </a:t>
            </a:r>
            <a:r>
              <a:rPr lang="en-US" dirty="0" err="1"/>
              <a:t>carer</a:t>
            </a:r>
            <a:r>
              <a:rPr lang="en-US" dirty="0"/>
              <a:t>. </a:t>
            </a:r>
          </a:p>
          <a:p>
            <a:r>
              <a:rPr lang="en-US" dirty="0"/>
              <a:t>Because the cause of the trauma is within relationships, interventions require not just a focus (both day to day and therapeutic) on returning to the developmental stage impacted and allowing the child to experience this safely and sensitively, it is likely to require </a:t>
            </a:r>
            <a:r>
              <a:rPr lang="en-US" dirty="0" err="1"/>
              <a:t>psychoeducaitonal</a:t>
            </a:r>
            <a:r>
              <a:rPr lang="en-US" dirty="0"/>
              <a:t>, dyadic and possibly individual work with the </a:t>
            </a:r>
            <a:r>
              <a:rPr lang="en-US" dirty="0" err="1"/>
              <a:t>carer</a:t>
            </a:r>
            <a:r>
              <a:rPr lang="en-US" dirty="0"/>
              <a:t> to allow them to respond to the child’s maladaptive strategies that are formed around these traumas. </a:t>
            </a:r>
          </a:p>
          <a:p>
            <a:endParaRPr lang="en-GB" dirty="0"/>
          </a:p>
        </p:txBody>
      </p:sp>
      <p:sp>
        <p:nvSpPr>
          <p:cNvPr id="4" name="Footer Placeholder 3">
            <a:extLst>
              <a:ext uri="{FF2B5EF4-FFF2-40B4-BE49-F238E27FC236}">
                <a16:creationId xmlns:a16="http://schemas.microsoft.com/office/drawing/2014/main" id="{7616498A-8022-488B-AAEF-C1B768243992}"/>
              </a:ext>
            </a:extLst>
          </p:cNvPr>
          <p:cNvSpPr>
            <a:spLocks noGrp="1"/>
          </p:cNvSpPr>
          <p:nvPr>
            <p:ph type="ftr" sz="quarter" idx="11"/>
          </p:nvPr>
        </p:nvSpPr>
        <p:spPr/>
        <p:txBody>
          <a:bodyPr/>
          <a:lstStyle/>
          <a:p>
            <a:r>
              <a:rPr lang="en-GB"/>
              <a:t>www.mindsinmind.ie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217</TotalTime>
  <Words>2197</Words>
  <Application>Microsoft Office PowerPoint</Application>
  <PresentationFormat>On-screen Show (4:3)</PresentationFormat>
  <Paragraphs>215</Paragraphs>
  <Slides>21</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Iowan Old Style Black</vt:lpstr>
      <vt:lpstr>News Gothic MT</vt:lpstr>
      <vt:lpstr>Wingdings</vt:lpstr>
      <vt:lpstr>Wingdings 2</vt:lpstr>
      <vt:lpstr>Breeze</vt:lpstr>
      <vt:lpstr>Using an attachment and trauma perspective in social work with children</vt:lpstr>
      <vt:lpstr>Training aims</vt:lpstr>
      <vt:lpstr>Trauma and children</vt:lpstr>
      <vt:lpstr>   Early concepts of trauma </vt:lpstr>
      <vt:lpstr>Neurobiology </vt:lpstr>
      <vt:lpstr> Child Development </vt:lpstr>
      <vt:lpstr>PowerPoint Presentation</vt:lpstr>
      <vt:lpstr>Insecure attachment</vt:lpstr>
      <vt:lpstr> Attachment and Developmental Trauma </vt:lpstr>
      <vt:lpstr> Attachment concepts and the link to trauma </vt:lpstr>
      <vt:lpstr> Developing an understanding of Trauma in an child abuse context </vt:lpstr>
      <vt:lpstr> Adverse Childhood Experiences Study (ACE) </vt:lpstr>
      <vt:lpstr>PowerPoint Presentation</vt:lpstr>
      <vt:lpstr> Developmental Trauma </vt:lpstr>
      <vt:lpstr> Sensory Development and Emotional Regulation </vt:lpstr>
      <vt:lpstr>PowerPoint Presentation</vt:lpstr>
      <vt:lpstr>PowerPoint Presentation</vt:lpstr>
      <vt:lpstr> Responding to Developmental Trauma </vt:lpstr>
      <vt:lpstr> Trauma informed model of care: Recognising and responding </vt:lpstr>
      <vt:lpstr>Responding to Developmental Trauma</vt:lpstr>
      <vt:lpstr> Assessing and reviewing interventions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Trauma in Residential Care</dc:title>
  <dc:creator>Aoife Bairead</dc:creator>
  <cp:lastModifiedBy>CPD Officer</cp:lastModifiedBy>
  <cp:revision>55</cp:revision>
  <dcterms:created xsi:type="dcterms:W3CDTF">2017-11-06T23:14:11Z</dcterms:created>
  <dcterms:modified xsi:type="dcterms:W3CDTF">2018-11-20T11:27:42Z</dcterms:modified>
</cp:coreProperties>
</file>